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7" r:id="rId1"/>
  </p:sldMasterIdLst>
  <p:notesMasterIdLst>
    <p:notesMasterId r:id="rId30"/>
  </p:notesMasterIdLst>
  <p:sldIdLst>
    <p:sldId id="256" r:id="rId2"/>
    <p:sldId id="257" r:id="rId3"/>
    <p:sldId id="258" r:id="rId4"/>
    <p:sldId id="261" r:id="rId5"/>
    <p:sldId id="262" r:id="rId6"/>
    <p:sldId id="296"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8" r:id="rId20"/>
    <p:sldId id="279" r:id="rId21"/>
    <p:sldId id="280" r:id="rId22"/>
    <p:sldId id="283" r:id="rId23"/>
    <p:sldId id="285" r:id="rId24"/>
    <p:sldId id="297" r:id="rId25"/>
    <p:sldId id="287" r:id="rId26"/>
    <p:sldId id="298" r:id="rId27"/>
    <p:sldId id="293" r:id="rId28"/>
    <p:sldId id="295" r:id="rId29"/>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18" d="100"/>
          <a:sy n="118" d="100"/>
        </p:scale>
        <p:origin x="-143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Shape 26"/>
          <p:cNvSpPr>
            <a:spLocks noGrp="1" noRot="1" noChangeAspect="1"/>
          </p:cNvSpPr>
          <p:nvPr>
            <p:ph type="sldImg"/>
          </p:nvPr>
        </p:nvSpPr>
        <p:spPr>
          <a:xfrm>
            <a:off x="1143000" y="685800"/>
            <a:ext cx="4572000" cy="3429000"/>
          </a:xfrm>
          <a:prstGeom prst="rect">
            <a:avLst/>
          </a:prstGeom>
        </p:spPr>
        <p:txBody>
          <a:bodyPr/>
          <a:lstStyle/>
          <a:p>
            <a:endParaRPr/>
          </a:p>
        </p:txBody>
      </p:sp>
      <p:sp>
        <p:nvSpPr>
          <p:cNvPr id="27" name="Shape 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37181529"/>
      </p:ext>
    </p:extLst>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Arial"/>
      </a:defRPr>
    </a:lvl1pPr>
    <a:lvl2pPr indent="228600" latinLnBrk="0">
      <a:spcBef>
        <a:spcPts val="400"/>
      </a:spcBef>
      <a:defRPr sz="1200">
        <a:latin typeface="+mj-lt"/>
        <a:ea typeface="+mj-ea"/>
        <a:cs typeface="+mj-cs"/>
        <a:sym typeface="Arial"/>
      </a:defRPr>
    </a:lvl2pPr>
    <a:lvl3pPr indent="457200" latinLnBrk="0">
      <a:spcBef>
        <a:spcPts val="400"/>
      </a:spcBef>
      <a:defRPr sz="1200">
        <a:latin typeface="+mj-lt"/>
        <a:ea typeface="+mj-ea"/>
        <a:cs typeface="+mj-cs"/>
        <a:sym typeface="Arial"/>
      </a:defRPr>
    </a:lvl3pPr>
    <a:lvl4pPr indent="685800" latinLnBrk="0">
      <a:spcBef>
        <a:spcPts val="400"/>
      </a:spcBef>
      <a:defRPr sz="1200">
        <a:latin typeface="+mj-lt"/>
        <a:ea typeface="+mj-ea"/>
        <a:cs typeface="+mj-cs"/>
        <a:sym typeface="Arial"/>
      </a:defRPr>
    </a:lvl4pPr>
    <a:lvl5pPr indent="914400" latinLnBrk="0">
      <a:spcBef>
        <a:spcPts val="400"/>
      </a:spcBef>
      <a:defRPr sz="1200">
        <a:latin typeface="+mj-lt"/>
        <a:ea typeface="+mj-ea"/>
        <a:cs typeface="+mj-cs"/>
        <a:sym typeface="Arial"/>
      </a:defRPr>
    </a:lvl5pPr>
    <a:lvl6pPr indent="1143000" latinLnBrk="0">
      <a:spcBef>
        <a:spcPts val="400"/>
      </a:spcBef>
      <a:defRPr sz="1200">
        <a:latin typeface="+mj-lt"/>
        <a:ea typeface="+mj-ea"/>
        <a:cs typeface="+mj-cs"/>
        <a:sym typeface="Arial"/>
      </a:defRPr>
    </a:lvl6pPr>
    <a:lvl7pPr indent="1371600" latinLnBrk="0">
      <a:spcBef>
        <a:spcPts val="400"/>
      </a:spcBef>
      <a:defRPr sz="1200">
        <a:latin typeface="+mj-lt"/>
        <a:ea typeface="+mj-ea"/>
        <a:cs typeface="+mj-cs"/>
        <a:sym typeface="Arial"/>
      </a:defRPr>
    </a:lvl7pPr>
    <a:lvl8pPr indent="1600200" latinLnBrk="0">
      <a:spcBef>
        <a:spcPts val="400"/>
      </a:spcBef>
      <a:defRPr sz="1200">
        <a:latin typeface="+mj-lt"/>
        <a:ea typeface="+mj-ea"/>
        <a:cs typeface="+mj-cs"/>
        <a:sym typeface="Arial"/>
      </a:defRPr>
    </a:lvl8pPr>
    <a:lvl9pPr indent="1828800" latinLnBrk="0">
      <a:spcBef>
        <a:spcPts val="400"/>
      </a:spcBef>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ybersense.wistia.com/medias/faju9uq2z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a:spLocks noGrp="1" noRot="1" noChangeAspect="1"/>
          </p:cNvSpPr>
          <p:nvPr>
            <p:ph type="sldImg"/>
          </p:nvPr>
        </p:nvSpPr>
        <p:spPr>
          <a:prstGeom prst="rect">
            <a:avLst/>
          </a:prstGeom>
        </p:spPr>
        <p:txBody>
          <a:bodyPr/>
          <a:lstStyle/>
          <a:p>
            <a:endParaRPr/>
          </a:p>
        </p:txBody>
      </p:sp>
      <p:sp>
        <p:nvSpPr>
          <p:cNvPr id="74" name="Shape 74"/>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Why the resource is important-Ofsted expectations</a:t>
            </a:r>
          </a:p>
        </p:txBody>
      </p:sp>
    </p:spTree>
    <p:extLst>
      <p:ext uri="{BB962C8B-B14F-4D97-AF65-F5344CB8AC3E}">
        <p14:creationId xmlns:p14="http://schemas.microsoft.com/office/powerpoint/2010/main" val="3925086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pPr>
              <a:spcBef>
                <a:spcPts val="0"/>
              </a:spcBef>
              <a:defRPr>
                <a:latin typeface="Calibri"/>
                <a:ea typeface="Calibri"/>
                <a:cs typeface="Calibri"/>
                <a:sym typeface="Calibri"/>
              </a:defRPr>
            </a:pPr>
            <a:r>
              <a:t>CyberSense scenario to open discussion and raise awareness – watch Gaming cyber-story: ‘What harm can it do?’ – link </a:t>
            </a:r>
            <a:r>
              <a:rPr u="sng">
                <a:solidFill>
                  <a:srgbClr val="0000FF"/>
                </a:solidFill>
                <a:uFill>
                  <a:solidFill>
                    <a:srgbClr val="0000FF"/>
                  </a:solidFill>
                </a:uFill>
                <a:hlinkClick r:id="rId3"/>
              </a:rPr>
              <a:t>https://cybersense.wistia.com/medias/faju9uq2zm</a:t>
            </a:r>
          </a:p>
        </p:txBody>
      </p:sp>
    </p:spTree>
    <p:extLst>
      <p:ext uri="{BB962C8B-B14F-4D97-AF65-F5344CB8AC3E}">
        <p14:creationId xmlns:p14="http://schemas.microsoft.com/office/powerpoint/2010/main" val="3230545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noRot="1" noChangeAspect="1"/>
          </p:cNvSpPr>
          <p:nvPr>
            <p:ph type="sldImg"/>
          </p:nvPr>
        </p:nvSpPr>
        <p:spPr>
          <a:prstGeom prst="rect">
            <a:avLst/>
          </a:prstGeom>
        </p:spPr>
        <p:txBody>
          <a:bodyPr/>
          <a:lstStyle/>
          <a:p>
            <a:endParaRPr/>
          </a:p>
        </p:txBody>
      </p:sp>
      <p:sp>
        <p:nvSpPr>
          <p:cNvPr id="131" name="Shape 131"/>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Hints and tips for parents</a:t>
            </a:r>
          </a:p>
        </p:txBody>
      </p:sp>
    </p:spTree>
    <p:extLst>
      <p:ext uri="{BB962C8B-B14F-4D97-AF65-F5344CB8AC3E}">
        <p14:creationId xmlns:p14="http://schemas.microsoft.com/office/powerpoint/2010/main" val="1696978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Shape 183"/>
          <p:cNvSpPr>
            <a:spLocks noGrp="1" noRot="1" noChangeAspect="1"/>
          </p:cNvSpPr>
          <p:nvPr>
            <p:ph type="sldImg"/>
          </p:nvPr>
        </p:nvSpPr>
        <p:spPr>
          <a:prstGeom prst="rect">
            <a:avLst/>
          </a:prstGeom>
        </p:spPr>
        <p:txBody>
          <a:bodyPr/>
          <a:lstStyle/>
          <a:p>
            <a:endParaRPr/>
          </a:p>
        </p:txBody>
      </p:sp>
      <p:sp>
        <p:nvSpPr>
          <p:cNvPr id="184" name="Shape 184"/>
          <p:cNvSpPr>
            <a:spLocks noGrp="1"/>
          </p:cNvSpPr>
          <p:nvPr>
            <p:ph type="body" sz="quarter" idx="1"/>
          </p:nvPr>
        </p:nvSpPr>
        <p:spPr>
          <a:prstGeom prst="rect">
            <a:avLst/>
          </a:prstGeom>
        </p:spPr>
        <p:txBody>
          <a:bodyPr/>
          <a:lstStyle>
            <a:lvl1pPr>
              <a:spcBef>
                <a:spcPts val="0"/>
              </a:spcBef>
            </a:lvl1pPr>
          </a:lstStyle>
          <a:p>
            <a:r>
              <a:t>Tell someone! Research the websites and decide how you want to support your child</a:t>
            </a:r>
          </a:p>
        </p:txBody>
      </p:sp>
    </p:spTree>
    <p:extLst>
      <p:ext uri="{BB962C8B-B14F-4D97-AF65-F5344CB8AC3E}">
        <p14:creationId xmlns:p14="http://schemas.microsoft.com/office/powerpoint/2010/main" val="3787408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19" name="Footer Placeholder 18"/>
          <p:cNvSpPr>
            <a:spLocks noGrp="1"/>
          </p:cNvSpPr>
          <p:nvPr>
            <p:ph type="ftr" sz="quarter" idx="11"/>
          </p:nvPr>
        </p:nvSpPr>
        <p:spPr/>
        <p:txBody>
          <a:bodyPr/>
          <a:lstStyle/>
          <a:p>
            <a:endParaRPr kumimoji="0" lang="en-US"/>
          </a:p>
        </p:txBody>
      </p:sp>
      <p:sp>
        <p:nvSpPr>
          <p:cNvPr id="27" name="Slide Number Placeholder 26"/>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8077200" y="6356350"/>
            <a:ext cx="609600" cy="365125"/>
          </a:xfrm>
        </p:spPr>
        <p:txBody>
          <a:bodyPr/>
          <a:lstStyle/>
          <a:p>
            <a:fld id="{86CB4B4D-7CA3-9044-876B-883B54F8677D}"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7/19/2019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hape 11"/>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1_Defaul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 name="Shape 18"/>
          <p:cNvSpPr>
            <a:spLocks noGrp="1"/>
          </p:cNvSpPr>
          <p:nvPr>
            <p:ph type="title"/>
          </p:nvPr>
        </p:nvSpPr>
        <p:spPr>
          <a:xfrm>
            <a:off x="490537" y="584200"/>
            <a:ext cx="8162926" cy="1373188"/>
          </a:xfrm>
          <a:prstGeom prst="rect">
            <a:avLst/>
          </a:prstGeom>
        </p:spPr>
        <p:txBody>
          <a:bodyPr lIns="252000" tIns="252000" rIns="252000" bIns="252000">
            <a:normAutofit/>
          </a:bodyPr>
          <a:lstStyle>
            <a:lvl1pPr>
              <a:lnSpc>
                <a:spcPct val="90000"/>
              </a:lnSpc>
              <a:defRPr sz="4000">
                <a:solidFill>
                  <a:srgbClr val="1C1C1C"/>
                </a:solidFill>
                <a:latin typeface="Lucida Grande"/>
                <a:ea typeface="Lucida Grande"/>
                <a:cs typeface="Lucida Grande"/>
                <a:sym typeface="Lucida Grande"/>
              </a:defRPr>
            </a:lvl1pPr>
          </a:lstStyle>
          <a:p>
            <a:r>
              <a:t>Title Text</a:t>
            </a:r>
          </a:p>
        </p:txBody>
      </p:sp>
      <p:sp>
        <p:nvSpPr>
          <p:cNvPr id="19" name="Shape 19"/>
          <p:cNvSpPr>
            <a:spLocks noGrp="1"/>
          </p:cNvSpPr>
          <p:nvPr>
            <p:ph type="body" idx="1"/>
          </p:nvPr>
        </p:nvSpPr>
        <p:spPr>
          <a:xfrm>
            <a:off x="490537" y="1957387"/>
            <a:ext cx="8162926" cy="4900613"/>
          </a:xfrm>
          <a:prstGeom prst="rect">
            <a:avLst/>
          </a:prstGeom>
        </p:spPr>
        <p:txBody>
          <a:bodyPr lIns="252000" tIns="252000" rIns="252000" bIns="252000">
            <a:normAutofit/>
          </a:bodyPr>
          <a:lstStyle>
            <a:lvl1pPr marL="225425" indent="-22542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1pPr>
            <a:lvl2pPr marL="457200" indent="-25717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2pPr>
            <a:lvl3pPr marL="951139" indent="-293914">
              <a:lnSpc>
                <a:spcPct val="90000"/>
              </a:lnSpc>
              <a:spcBef>
                <a:spcPts val="1000"/>
              </a:spcBef>
              <a:buClr>
                <a:srgbClr val="1C1C1C"/>
              </a:buClr>
              <a:buFont typeface="Arial"/>
              <a:defRPr sz="1800">
                <a:solidFill>
                  <a:srgbClr val="1C1C1C"/>
                </a:solidFill>
                <a:latin typeface="Lucida Grande"/>
                <a:ea typeface="Lucida Grande"/>
                <a:cs typeface="Lucida Grande"/>
                <a:sym typeface="Lucida Grande"/>
              </a:defRPr>
            </a:lvl3pPr>
            <a:lvl4pPr marL="14083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4pPr>
            <a:lvl5pPr marL="18655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5pPr>
          </a:lstStyle>
          <a:p>
            <a:r>
              <a:t>Body Level One</a:t>
            </a:r>
          </a:p>
          <a:p>
            <a:pPr lvl="1"/>
            <a:r>
              <a:t>Body Level Two</a:t>
            </a:r>
          </a:p>
          <a:p>
            <a:pPr lvl="2"/>
            <a:r>
              <a:t>Body Level Three</a:t>
            </a:r>
          </a:p>
          <a:p>
            <a:pPr lvl="3"/>
            <a:r>
              <a:t>Body Level Four</a:t>
            </a:r>
          </a:p>
          <a:p>
            <a:pPr lvl="4"/>
            <a:r>
              <a:t>Body Level Five</a:t>
            </a:r>
          </a:p>
        </p:txBody>
      </p:sp>
      <p:sp>
        <p:nvSpPr>
          <p:cNvPr id="20" name="Shape 20"/>
          <p:cNvSpPr>
            <a:spLocks noGrp="1"/>
          </p:cNvSpPr>
          <p:nvPr>
            <p:ph type="sldNum" sz="quarter" idx="2"/>
          </p:nvPr>
        </p:nvSpPr>
        <p:spPr>
          <a:xfrm>
            <a:off x="4419600" y="6172200"/>
            <a:ext cx="2133600" cy="368301"/>
          </a:xfrm>
          <a:prstGeom prst="rect">
            <a:avLst/>
          </a:prstGeom>
        </p:spPr>
        <p:txBody>
          <a:bodyPr anchor="ctr"/>
          <a:lstStyle>
            <a:lvl1pPr>
              <a:defRPr sz="1200">
                <a:solidFill>
                  <a:srgbClr val="1C1C1C"/>
                </a:solidFill>
                <a:latin typeface="Lucida Grande"/>
                <a:ea typeface="Lucida Grande"/>
                <a:cs typeface="Lucida Grande"/>
                <a:sym typeface="Lucida Grande"/>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eaLnBrk="1" latinLnBrk="0" hangingPunct="1"/>
            <a:fld id="{7CB97365-EBCA-4027-87D5-99FC1D4DF0BB}" type="datetimeFigureOut">
              <a:rPr lang="en-US" smtClean="0"/>
              <a:pPr eaLnBrk="1" latinLnBrk="0" hangingPunct="1"/>
              <a:t>7/19/2019</a:t>
            </a:fld>
            <a:endParaRPr lang="en-US">
              <a:solidFill>
                <a:schemeClr val="tx1">
                  <a:shade val="50000"/>
                </a:scheme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0" lang="en-US">
              <a:solidFill>
                <a:schemeClr val="tx1">
                  <a:shade val="50000"/>
                </a:scheme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6CB4B4D-7CA3-9044-876B-883B54F8677D}"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mailto:Jon@th@nC@flickr.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_o8auwnJtqE&amp;safe=true"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commonsensemedia.org/app-reviews/instagram" TargetMode="External"/><Relationship Id="rId2" Type="http://schemas.openxmlformats.org/officeDocument/2006/relationships/hyperlink" Target="https://www.commonsensemedia.org/website-reviews/facebook" TargetMode="External"/><Relationship Id="rId1" Type="http://schemas.openxmlformats.org/officeDocument/2006/relationships/slideLayout" Target="../slideLayouts/slideLayout12.xml"/><Relationship Id="rId4" Type="http://schemas.openxmlformats.org/officeDocument/2006/relationships/hyperlink" Target="https://www.commonsensemedia.org/app-reviews/snapcha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fHUVwF80Hgg&amp;safe=true" TargetMode="Externa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s://www.internetmatters.org/"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hyperlink" Target="http://www.askaboutgames.com/" TargetMode="External"/><Relationship Id="rId3" Type="http://schemas.openxmlformats.org/officeDocument/2006/relationships/hyperlink" Target="http://www.ceop.police.uk/" TargetMode="External"/><Relationship Id="rId7" Type="http://schemas.openxmlformats.org/officeDocument/2006/relationships/hyperlink" Target="http://www.thinkuknow.org.uk/"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hyperlink" Target="http://www.childline.org.uk/" TargetMode="External"/><Relationship Id="rId5" Type="http://schemas.openxmlformats.org/officeDocument/2006/relationships/hyperlink" Target="http://www.nspcc.org.uk/" TargetMode="External"/><Relationship Id="rId4" Type="http://schemas.openxmlformats.org/officeDocument/2006/relationships/hyperlink" Target="http://www.childnet.com/" TargetMode="External"/><Relationship Id="rId9" Type="http://schemas.openxmlformats.org/officeDocument/2006/relationships/hyperlink" Target="http://www.internetmatters.org/"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bbc.co.uk/newsround/13908828" TargetMode="External"/><Relationship Id="rId13" Type="http://schemas.openxmlformats.org/officeDocument/2006/relationships/hyperlink" Target="http://www.kidsmart.org.uk/teachers/" TargetMode="External"/><Relationship Id="rId3" Type="http://schemas.openxmlformats.org/officeDocument/2006/relationships/hyperlink" Target="https://www.thinkuknow.co.uk/Teachers/blog/Dates/2015/2/BRAND-NEW-CEOP-RESOURCE-The-Thinkuknow-Toolkit/" TargetMode="External"/><Relationship Id="rId7" Type="http://schemas.openxmlformats.org/officeDocument/2006/relationships/hyperlink" Target="https://www.thinkuknow.co.uk/Teachers/Resources/" TargetMode="External"/><Relationship Id="rId12" Type="http://schemas.openxmlformats.org/officeDocument/2006/relationships/hyperlink" Target="http://www.bbc.co.uk/newsround/31356817" TargetMode="External"/><Relationship Id="rId2" Type="http://schemas.openxmlformats.org/officeDocument/2006/relationships/hyperlink" Target="https://www.thinkuknow.co.uk/parents/Primary/" TargetMode="External"/><Relationship Id="rId1" Type="http://schemas.openxmlformats.org/officeDocument/2006/relationships/slideLayout" Target="../slideLayouts/slideLayout12.xml"/><Relationship Id="rId6" Type="http://schemas.openxmlformats.org/officeDocument/2006/relationships/hyperlink" Target="http://www.thinkuknow.co.uk/" TargetMode="External"/><Relationship Id="rId11" Type="http://schemas.openxmlformats.org/officeDocument/2006/relationships/hyperlink" Target="http://www.kidsmart.org.uk/" TargetMode="External"/><Relationship Id="rId5" Type="http://schemas.openxmlformats.org/officeDocument/2006/relationships/hyperlink" Target="http://www.bbc.co.uk/webwise/" TargetMode="External"/><Relationship Id="rId10" Type="http://schemas.openxmlformats.org/officeDocument/2006/relationships/hyperlink" Target="http://www.bbc.co.uk/cbbc/topics/stay-safe" TargetMode="External"/><Relationship Id="rId4" Type="http://schemas.openxmlformats.org/officeDocument/2006/relationships/hyperlink" Target="http://media.education.gov.uk/assets/files/ukccis%20advice%20on%20child%20internet%20safety.pdf" TargetMode="External"/><Relationship Id="rId9" Type="http://schemas.openxmlformats.org/officeDocument/2006/relationships/hyperlink" Target="http://www.bbc.co.uk/cbbc/articles/stay-safe-useful-link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hape 29"/>
          <p:cNvSpPr/>
          <p:nvPr/>
        </p:nvSpPr>
        <p:spPr>
          <a:xfrm>
            <a:off x="-1" y="188912"/>
            <a:ext cx="9144002" cy="364971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spcBef>
                <a:spcPts val="1900"/>
              </a:spcBef>
              <a:defRPr sz="4800" b="1">
                <a:solidFill>
                  <a:srgbClr val="6666FF"/>
                </a:solidFill>
                <a:latin typeface="Century Gothic"/>
                <a:ea typeface="Century Gothic"/>
                <a:cs typeface="Century Gothic"/>
                <a:sym typeface="Century Gothic"/>
              </a:defRPr>
            </a:pPr>
            <a:endParaRPr dirty="0"/>
          </a:p>
          <a:p>
            <a:pPr algn="ctr">
              <a:spcBef>
                <a:spcPts val="2600"/>
              </a:spcBef>
              <a:defRPr sz="4400">
                <a:solidFill>
                  <a:srgbClr val="222268"/>
                </a:solidFill>
                <a:latin typeface="Century Gothic"/>
                <a:ea typeface="Century Gothic"/>
                <a:cs typeface="Century Gothic"/>
                <a:sym typeface="Century Gothic"/>
              </a:defRPr>
            </a:pPr>
            <a:r>
              <a:rPr dirty="0" smtClean="0"/>
              <a:t>Online safety</a:t>
            </a:r>
            <a:endParaRPr lang="en-GB" dirty="0" smtClean="0"/>
          </a:p>
          <a:p>
            <a:pPr algn="ctr">
              <a:spcBef>
                <a:spcPts val="2600"/>
              </a:spcBef>
              <a:defRPr sz="4400">
                <a:solidFill>
                  <a:srgbClr val="222268"/>
                </a:solidFill>
                <a:latin typeface="Century Gothic"/>
                <a:ea typeface="Century Gothic"/>
                <a:cs typeface="Century Gothic"/>
                <a:sym typeface="Century Gothic"/>
              </a:defRPr>
            </a:pPr>
            <a:r>
              <a:rPr lang="en-GB" dirty="0"/>
              <a:t>A</a:t>
            </a:r>
            <a:r>
              <a:rPr lang="en-GB" dirty="0" smtClean="0"/>
              <a:t> guide for parents</a:t>
            </a:r>
            <a:endParaRPr dirty="0"/>
          </a:p>
          <a:p>
            <a:pPr algn="ctr">
              <a:spcBef>
                <a:spcPts val="1900"/>
              </a:spcBef>
              <a:defRPr sz="3600">
                <a:solidFill>
                  <a:srgbClr val="222268"/>
                </a:solidFill>
                <a:latin typeface="Century Gothic"/>
                <a:ea typeface="Century Gothic"/>
                <a:cs typeface="Century Gothic"/>
                <a:sym typeface="Century Gothic"/>
              </a:defRPr>
            </a:pPr>
            <a:endParaRPr dirty="0"/>
          </a:p>
        </p:txBody>
      </p:sp>
      <p:pic>
        <p:nvPicPr>
          <p:cNvPr id="30" name="kid-n-computer.jpg" descr="kid-n-computer"/>
          <p:cNvPicPr>
            <a:picLocks noChangeAspect="1"/>
          </p:cNvPicPr>
          <p:nvPr/>
        </p:nvPicPr>
        <p:blipFill>
          <a:blip r:embed="rId2">
            <a:extLst/>
          </a:blip>
          <a:stretch>
            <a:fillRect/>
          </a:stretch>
        </p:blipFill>
        <p:spPr>
          <a:xfrm>
            <a:off x="7704137" y="5418137"/>
            <a:ext cx="1439863" cy="1439863"/>
          </a:xfrm>
          <a:prstGeom prst="rect">
            <a:avLst/>
          </a:prstGeom>
          <a:ln w="12700">
            <a:miter lim="400000"/>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8127" y="3617141"/>
            <a:ext cx="2201034" cy="239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32"/>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r>
              <a:rPr lang="en-GB" dirty="0" smtClean="0"/>
              <a:t>  </a:t>
            </a:r>
            <a:r>
              <a:rPr dirty="0" smtClean="0"/>
              <a:t>Aims</a:t>
            </a:r>
            <a:endParaRPr dirty="0"/>
          </a:p>
        </p:txBody>
      </p:sp>
      <p:sp>
        <p:nvSpPr>
          <p:cNvPr id="33" name="Shape 33"/>
          <p:cNvSpPr>
            <a:spLocks noGrp="1"/>
          </p:cNvSpPr>
          <p:nvPr>
            <p:ph type="body" idx="4294967295"/>
          </p:nvPr>
        </p:nvSpPr>
        <p:spPr>
          <a:xfrm>
            <a:off x="0" y="1600200"/>
            <a:ext cx="8229600" cy="45132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sz="4000" dirty="0"/>
              <a:t>Be aware of </a:t>
            </a:r>
            <a:r>
              <a:rPr lang="en-GB" sz="4000" dirty="0" smtClean="0"/>
              <a:t>some of the </a:t>
            </a:r>
            <a:r>
              <a:rPr sz="4000" dirty="0" smtClean="0"/>
              <a:t>issues </a:t>
            </a:r>
            <a:r>
              <a:rPr sz="4000" dirty="0"/>
              <a:t>involved in online </a:t>
            </a:r>
            <a:r>
              <a:rPr sz="4000" dirty="0" smtClean="0"/>
              <a:t>safety</a:t>
            </a:r>
            <a:r>
              <a:rPr lang="en-GB" sz="4000" dirty="0" smtClean="0"/>
              <a:t>.</a:t>
            </a:r>
            <a:endParaRPr sz="4000" dirty="0"/>
          </a:p>
          <a:p>
            <a:pPr>
              <a:buChar char="•"/>
              <a:defRPr>
                <a:solidFill>
                  <a:srgbClr val="222268"/>
                </a:solidFill>
                <a:latin typeface="Century Gothic"/>
                <a:ea typeface="Century Gothic"/>
                <a:cs typeface="Century Gothic"/>
                <a:sym typeface="Century Gothic"/>
              </a:defRPr>
            </a:pPr>
            <a:r>
              <a:rPr sz="4000" dirty="0"/>
              <a:t>Know how we can support our </a:t>
            </a:r>
            <a:r>
              <a:rPr sz="4000" dirty="0" smtClean="0"/>
              <a:t>children</a:t>
            </a:r>
            <a:r>
              <a:rPr lang="en-GB" sz="4000" dirty="0" smtClean="0"/>
              <a:t>.</a:t>
            </a:r>
            <a:endParaRPr sz="4000"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35"/>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pPr algn="ctr"/>
            <a:r>
              <a:rPr dirty="0"/>
              <a:t>Why take it seriously?</a:t>
            </a:r>
          </a:p>
        </p:txBody>
      </p:sp>
      <p:sp>
        <p:nvSpPr>
          <p:cNvPr id="36" name="Shape 36"/>
          <p:cNvSpPr>
            <a:spLocks noGrp="1"/>
          </p:cNvSpPr>
          <p:nvPr>
            <p:ph type="body" idx="4294967295"/>
          </p:nvPr>
        </p:nvSpPr>
        <p:spPr>
          <a:xfrm>
            <a:off x="0" y="1600200"/>
            <a:ext cx="8229600" cy="45259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dirty="0"/>
              <a:t>Cyberbullying</a:t>
            </a:r>
          </a:p>
          <a:p>
            <a:pPr>
              <a:buChar char="•"/>
              <a:defRPr>
                <a:solidFill>
                  <a:srgbClr val="222268"/>
                </a:solidFill>
                <a:latin typeface="Century Gothic"/>
                <a:ea typeface="Century Gothic"/>
                <a:cs typeface="Century Gothic"/>
                <a:sym typeface="Century Gothic"/>
              </a:defRPr>
            </a:pPr>
            <a:r>
              <a:rPr dirty="0"/>
              <a:t>Grooming</a:t>
            </a:r>
          </a:p>
          <a:p>
            <a:pPr>
              <a:buChar char="•"/>
              <a:defRPr>
                <a:solidFill>
                  <a:srgbClr val="222268"/>
                </a:solidFill>
                <a:latin typeface="Century Gothic"/>
                <a:ea typeface="Century Gothic"/>
                <a:cs typeface="Century Gothic"/>
                <a:sym typeface="Century Gothic"/>
              </a:defRPr>
            </a:pPr>
            <a:r>
              <a:rPr dirty="0"/>
              <a:t>Inappropriate material</a:t>
            </a:r>
          </a:p>
          <a:p>
            <a:pPr>
              <a:buChar char="•"/>
              <a:defRPr>
                <a:solidFill>
                  <a:srgbClr val="222268"/>
                </a:solidFill>
                <a:latin typeface="Century Gothic"/>
                <a:ea typeface="Century Gothic"/>
                <a:cs typeface="Century Gothic"/>
                <a:sym typeface="Century Gothic"/>
              </a:defRPr>
            </a:pPr>
            <a:r>
              <a:rPr dirty="0"/>
              <a:t>Overuse/addiction</a:t>
            </a:r>
          </a:p>
          <a:p>
            <a:pPr>
              <a:buChar char="•"/>
              <a:defRPr>
                <a:solidFill>
                  <a:srgbClr val="222268"/>
                </a:solidFill>
                <a:latin typeface="Century Gothic"/>
                <a:ea typeface="Century Gothic"/>
                <a:cs typeface="Century Gothic"/>
                <a:sym typeface="Century Gothic"/>
              </a:defRPr>
            </a:pPr>
            <a:r>
              <a:rPr dirty="0"/>
              <a:t>Viruses/hacking</a:t>
            </a:r>
          </a:p>
          <a:p>
            <a:pPr>
              <a:buChar char="•"/>
              <a:defRPr>
                <a:solidFill>
                  <a:srgbClr val="222268"/>
                </a:solidFill>
                <a:latin typeface="Century Gothic"/>
                <a:ea typeface="Century Gothic"/>
                <a:cs typeface="Century Gothic"/>
                <a:sym typeface="Century Gothic"/>
              </a:defRPr>
            </a:pPr>
            <a:r>
              <a:rPr dirty="0"/>
              <a:t>Online reputation</a:t>
            </a:r>
          </a:p>
          <a:p>
            <a:pPr>
              <a:buChar char="•"/>
              <a:defRPr>
                <a:solidFill>
                  <a:srgbClr val="222268"/>
                </a:solidFill>
                <a:latin typeface="Century Gothic"/>
                <a:ea typeface="Century Gothic"/>
                <a:cs typeface="Century Gothic"/>
                <a:sym typeface="Century Gothic"/>
              </a:defRPr>
            </a:pPr>
            <a:r>
              <a:rPr dirty="0"/>
              <a:t>Losing control over pictures/video</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idx="4294967295"/>
          </p:nvPr>
        </p:nvSpPr>
        <p:spPr>
          <a:xfrm>
            <a:off x="0" y="274638"/>
            <a:ext cx="8229600" cy="1143000"/>
          </a:xfrm>
          <a:prstGeom prst="rect">
            <a:avLst/>
          </a:prstGeom>
        </p:spPr>
        <p:txBody>
          <a:bodyPr>
            <a:normAutofit/>
          </a:bodyPr>
          <a:lstStyle>
            <a:lvl1pPr defTabSz="868680">
              <a:defRPr sz="3420">
                <a:solidFill>
                  <a:srgbClr val="222268"/>
                </a:solidFill>
                <a:latin typeface="Century Gothic"/>
                <a:ea typeface="Century Gothic"/>
                <a:cs typeface="Century Gothic"/>
                <a:sym typeface="Century Gothic"/>
              </a:defRPr>
            </a:lvl1pPr>
          </a:lstStyle>
          <a:p>
            <a:r>
              <a:t>What do we know about our children?</a:t>
            </a:r>
          </a:p>
        </p:txBody>
      </p:sp>
      <p:sp>
        <p:nvSpPr>
          <p:cNvPr id="51" name="Shape 51"/>
          <p:cNvSpPr>
            <a:spLocks noGrp="1"/>
          </p:cNvSpPr>
          <p:nvPr>
            <p:ph type="body" idx="4294967295"/>
          </p:nvPr>
        </p:nvSpPr>
        <p:spPr>
          <a:xfrm>
            <a:off x="0" y="1600200"/>
            <a:ext cx="8229600" cy="4525963"/>
          </a:xfrm>
          <a:prstGeom prst="rect">
            <a:avLst/>
          </a:prstGeom>
        </p:spPr>
        <p:txBody>
          <a:bodyPr>
            <a:normAutofit/>
          </a:bodyPr>
          <a:lstStyle>
            <a:lvl1pPr>
              <a:buSzTx/>
              <a:buNone/>
              <a:defRPr>
                <a:solidFill>
                  <a:srgbClr val="222268"/>
                </a:solidFill>
                <a:latin typeface="Century Gothic"/>
                <a:ea typeface="Century Gothic"/>
                <a:cs typeface="Century Gothic"/>
                <a:sym typeface="Century Gothic"/>
              </a:defRPr>
            </a:lvl1pPr>
          </a:lstStyle>
          <a:p>
            <a:r>
              <a:rPr dirty="0"/>
              <a:t>In class and playground conversations we </a:t>
            </a:r>
            <a:r>
              <a:rPr dirty="0" smtClean="0"/>
              <a:t>have</a:t>
            </a:r>
            <a:r>
              <a:rPr lang="en-GB" dirty="0" smtClean="0"/>
              <a:t>…</a:t>
            </a:r>
            <a:endParaRPr dirty="0"/>
          </a:p>
        </p:txBody>
      </p:sp>
      <p:sp>
        <p:nvSpPr>
          <p:cNvPr id="52" name="Shape 52"/>
          <p:cNvSpPr/>
          <p:nvPr/>
        </p:nvSpPr>
        <p:spPr>
          <a:xfrm rot="21216335">
            <a:off x="341700" y="3011137"/>
            <a:ext cx="2483010"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I’m always on the net</a:t>
            </a:r>
          </a:p>
        </p:txBody>
      </p:sp>
      <p:sp>
        <p:nvSpPr>
          <p:cNvPr id="53" name="Shape 53"/>
          <p:cNvSpPr/>
          <p:nvPr/>
        </p:nvSpPr>
        <p:spPr>
          <a:xfrm rot="533752">
            <a:off x="5098112" y="2933908"/>
            <a:ext cx="3807060"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facetime who I want in my room</a:t>
            </a:r>
          </a:p>
        </p:txBody>
      </p:sp>
      <p:sp>
        <p:nvSpPr>
          <p:cNvPr id="54" name="Shape 54"/>
          <p:cNvSpPr/>
          <p:nvPr/>
        </p:nvSpPr>
        <p:spPr>
          <a:xfrm>
            <a:off x="1979612" y="4292600"/>
            <a:ext cx="2694308" cy="370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just lied about my age</a:t>
            </a:r>
          </a:p>
        </p:txBody>
      </p:sp>
      <p:sp>
        <p:nvSpPr>
          <p:cNvPr id="55" name="Shape 55"/>
          <p:cNvSpPr/>
          <p:nvPr/>
        </p:nvSpPr>
        <p:spPr>
          <a:xfrm rot="21216335">
            <a:off x="195700" y="5223405"/>
            <a:ext cx="3965784"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use *website* and chat to people</a:t>
            </a:r>
          </a:p>
        </p:txBody>
      </p:sp>
      <p:sp>
        <p:nvSpPr>
          <p:cNvPr id="56" name="Shape 56"/>
          <p:cNvSpPr/>
          <p:nvPr/>
        </p:nvSpPr>
        <p:spPr>
          <a:xfrm rot="187064">
            <a:off x="4535245" y="5084756"/>
            <a:ext cx="4608514" cy="650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My mum doesn’t know how much I go on the internet</a:t>
            </a:r>
          </a:p>
        </p:txBody>
      </p:sp>
      <p:sp>
        <p:nvSpPr>
          <p:cNvPr id="57" name="Shape 57"/>
          <p:cNvSpPr/>
          <p:nvPr/>
        </p:nvSpPr>
        <p:spPr>
          <a:xfrm rot="20915607">
            <a:off x="147102" y="4065647"/>
            <a:ext cx="1947675"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have facebook</a:t>
            </a:r>
          </a:p>
        </p:txBody>
      </p:sp>
      <p:sp>
        <p:nvSpPr>
          <p:cNvPr id="58" name="Shape 58"/>
          <p:cNvSpPr/>
          <p:nvPr/>
        </p:nvSpPr>
        <p:spPr>
          <a:xfrm rot="207198">
            <a:off x="3881528" y="3639330"/>
            <a:ext cx="5132002"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can download apps on my phone and ipad</a:t>
            </a:r>
          </a:p>
        </p:txBody>
      </p:sp>
      <p:sp>
        <p:nvSpPr>
          <p:cNvPr id="59" name="Shape 59"/>
          <p:cNvSpPr/>
          <p:nvPr/>
        </p:nvSpPr>
        <p:spPr>
          <a:xfrm>
            <a:off x="2124075" y="5949950"/>
            <a:ext cx="3037096" cy="3708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My x-box accesses the net</a:t>
            </a:r>
          </a:p>
        </p:txBody>
      </p:sp>
      <p:sp>
        <p:nvSpPr>
          <p:cNvPr id="60" name="Shape 60"/>
          <p:cNvSpPr/>
          <p:nvPr/>
        </p:nvSpPr>
        <p:spPr>
          <a:xfrm rot="271705">
            <a:off x="5945420" y="5725616"/>
            <a:ext cx="2579339"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See you on Instagram!</a:t>
            </a:r>
          </a:p>
        </p:txBody>
      </p:sp>
      <p:sp>
        <p:nvSpPr>
          <p:cNvPr id="61" name="Shape 61"/>
          <p:cNvSpPr/>
          <p:nvPr/>
        </p:nvSpPr>
        <p:spPr>
          <a:xfrm rot="187064">
            <a:off x="4549323" y="4226128"/>
            <a:ext cx="4608514" cy="370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I just type it into google and get it…free!</a:t>
            </a:r>
          </a:p>
        </p:txBody>
      </p:sp>
      <p:sp>
        <p:nvSpPr>
          <p:cNvPr id="62" name="Shape 62"/>
          <p:cNvSpPr/>
          <p:nvPr/>
        </p:nvSpPr>
        <p:spPr>
          <a:xfrm rot="21216335">
            <a:off x="952952" y="3285342"/>
            <a:ext cx="4497436" cy="3708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a:defRPr>
                <a:solidFill>
                  <a:srgbClr val="222268"/>
                </a:solidFill>
                <a:latin typeface="Century Gothic"/>
                <a:ea typeface="Century Gothic"/>
                <a:cs typeface="Century Gothic"/>
                <a:sym typeface="Century Gothic"/>
              </a:defRPr>
            </a:pPr>
            <a:r>
              <a:t>If my parents want a movie, I can get it</a:t>
            </a:r>
            <a:r>
              <a:rPr>
                <a:solidFill>
                  <a:srgbClr val="000000"/>
                </a:solidFill>
              </a:rPr>
              <a:t>.</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5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2" nodeType="afterEffect">
                                  <p:stCondLst>
                                    <p:cond delay="0"/>
                                  </p:stCondLst>
                                  <p:iterate>
                                    <p:tmAbs val="0"/>
                                  </p:iterate>
                                  <p:childTnLst>
                                    <p:set>
                                      <p:cBhvr>
                                        <p:cTn id="9" fill="hold"/>
                                        <p:tgtEl>
                                          <p:spTgt spid="53"/>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3" nodeType="afterEffect">
                                  <p:stCondLst>
                                    <p:cond delay="0"/>
                                  </p:stCondLst>
                                  <p:iterate>
                                    <p:tmAbs val="0"/>
                                  </p:iterate>
                                  <p:childTnLst>
                                    <p:set>
                                      <p:cBhvr>
                                        <p:cTn id="12" fill="hold"/>
                                        <p:tgtEl>
                                          <p:spTgt spid="54"/>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4" nodeType="afterEffect">
                                  <p:stCondLst>
                                    <p:cond delay="0"/>
                                  </p:stCondLst>
                                  <p:iterate>
                                    <p:tmAbs val="0"/>
                                  </p:iterate>
                                  <p:childTnLst>
                                    <p:set>
                                      <p:cBhvr>
                                        <p:cTn id="15" fill="hold"/>
                                        <p:tgtEl>
                                          <p:spTgt spid="55"/>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5" nodeType="afterEffect">
                                  <p:stCondLst>
                                    <p:cond delay="0"/>
                                  </p:stCondLst>
                                  <p:iterate>
                                    <p:tmAbs val="0"/>
                                  </p:iterate>
                                  <p:childTnLst>
                                    <p:set>
                                      <p:cBhvr>
                                        <p:cTn id="18" fill="hold"/>
                                        <p:tgtEl>
                                          <p:spTgt spid="56"/>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6" nodeType="afterEffect">
                                  <p:stCondLst>
                                    <p:cond delay="0"/>
                                  </p:stCondLst>
                                  <p:iterate>
                                    <p:tmAbs val="0"/>
                                  </p:iterate>
                                  <p:childTnLst>
                                    <p:set>
                                      <p:cBhvr>
                                        <p:cTn id="21" fill="hold"/>
                                        <p:tgtEl>
                                          <p:spTgt spid="57"/>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7" nodeType="afterEffect">
                                  <p:stCondLst>
                                    <p:cond delay="0"/>
                                  </p:stCondLst>
                                  <p:iterate>
                                    <p:tmAbs val="0"/>
                                  </p:iterate>
                                  <p:childTnLst>
                                    <p:set>
                                      <p:cBhvr>
                                        <p:cTn id="24" fill="hold"/>
                                        <p:tgtEl>
                                          <p:spTgt spid="58"/>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8" nodeType="afterEffect">
                                  <p:stCondLst>
                                    <p:cond delay="0"/>
                                  </p:stCondLst>
                                  <p:iterate>
                                    <p:tmAbs val="0"/>
                                  </p:iterate>
                                  <p:childTnLst>
                                    <p:set>
                                      <p:cBhvr>
                                        <p:cTn id="27" fill="hold"/>
                                        <p:tgtEl>
                                          <p:spTgt spid="5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9" nodeType="clickEffect">
                                  <p:stCondLst>
                                    <p:cond delay="0"/>
                                  </p:stCondLst>
                                  <p:iterate>
                                    <p:tmAbs val="0"/>
                                  </p:iterate>
                                  <p:childTnLst>
                                    <p:set>
                                      <p:cBhvr>
                                        <p:cTn id="31" fill="hold"/>
                                        <p:tgtEl>
                                          <p:spTgt spid="60"/>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10" nodeType="afterEffect">
                                  <p:stCondLst>
                                    <p:cond delay="0"/>
                                  </p:stCondLst>
                                  <p:iterate>
                                    <p:tmAbs val="0"/>
                                  </p:iterate>
                                  <p:childTnLst>
                                    <p:set>
                                      <p:cBhvr>
                                        <p:cTn id="34" fill="hold"/>
                                        <p:tgtEl>
                                          <p:spTgt spid="61"/>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11" nodeType="afterEffect">
                                  <p:stCondLst>
                                    <p:cond delay="0"/>
                                  </p:stCondLst>
                                  <p:iterate>
                                    <p:tmAbs val="0"/>
                                  </p:iterate>
                                  <p:childTnLst>
                                    <p:set>
                                      <p:cBhvr>
                                        <p:cTn id="37" fill="hold"/>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1" animBg="1" advAuto="0"/>
      <p:bldP spid="53" grpId="2" animBg="1" advAuto="0"/>
      <p:bldP spid="54" grpId="3" animBg="1" advAuto="0"/>
      <p:bldP spid="55" grpId="4" animBg="1" advAuto="0"/>
      <p:bldP spid="56" grpId="5" animBg="1" advAuto="0"/>
      <p:bldP spid="57" grpId="6" animBg="1" advAuto="0"/>
      <p:bldP spid="58" grpId="7" animBg="1" advAuto="0"/>
      <p:bldP spid="59" grpId="8" animBg="1" advAuto="0"/>
      <p:bldP spid="60" grpId="9" animBg="1" advAuto="0"/>
      <p:bldP spid="61" grpId="10" animBg="1" advAuto="0"/>
      <p:bldP spid="62" grpId="11"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a:spLocks noGrp="1"/>
          </p:cNvSpPr>
          <p:nvPr>
            <p:ph type="title" idx="4294967295"/>
          </p:nvPr>
        </p:nvSpPr>
        <p:spPr>
          <a:xfrm>
            <a:off x="345316" y="808348"/>
            <a:ext cx="8272702" cy="5086350"/>
          </a:xfrm>
          <a:prstGeom prst="rect">
            <a:avLst/>
          </a:prstGeom>
        </p:spPr>
        <p:txBody>
          <a:bodyPr>
            <a:normAutofit/>
          </a:bodyPr>
          <a:lstStyle/>
          <a:p>
            <a:pPr defTabSz="466344">
              <a:defRPr sz="2193" b="1" u="sng">
                <a:solidFill>
                  <a:srgbClr val="222268"/>
                </a:solidFill>
                <a:latin typeface="Century Gothic"/>
                <a:ea typeface="Century Gothic"/>
                <a:cs typeface="Century Gothic"/>
                <a:sym typeface="Century Gothic"/>
              </a:defRPr>
            </a:pPr>
            <a:r>
              <a:rPr sz="2400" dirty="0"/>
              <a:t>What children do online and through social </a:t>
            </a:r>
            <a:r>
              <a:rPr sz="2400" dirty="0" smtClean="0"/>
              <a:t>networking</a:t>
            </a:r>
            <a:r>
              <a:rPr lang="en-GB" sz="2400" dirty="0" smtClean="0"/>
              <a:t/>
            </a:r>
            <a:br>
              <a:rPr lang="en-GB" sz="2400" dirty="0" smtClean="0"/>
            </a:br>
            <a:endParaRPr sz="2400" dirty="0"/>
          </a:p>
          <a:p>
            <a:pPr defTabSz="466344">
              <a:defRPr sz="1836">
                <a:solidFill>
                  <a:srgbClr val="222268"/>
                </a:solidFill>
                <a:latin typeface="Century Gothic"/>
                <a:ea typeface="Century Gothic"/>
                <a:cs typeface="Century Gothic"/>
                <a:sym typeface="Century Gothic"/>
              </a:defRPr>
            </a:pPr>
            <a:r>
              <a:rPr sz="2400" dirty="0"/>
              <a:t>Children and young people go online to connect with friends and make new ones, to browse the internet for information, chat with others and play games. </a:t>
            </a:r>
          </a:p>
          <a:p>
            <a:pPr defTabSz="466344">
              <a:defRPr sz="1836">
                <a:solidFill>
                  <a:srgbClr val="222268"/>
                </a:solidFill>
                <a:latin typeface="Century Gothic"/>
                <a:ea typeface="Century Gothic"/>
                <a:cs typeface="Century Gothic"/>
                <a:sym typeface="Century Gothic"/>
              </a:defRPr>
            </a:pPr>
            <a:endParaRPr sz="2400" dirty="0"/>
          </a:p>
          <a:p>
            <a:pPr algn="l" defTabSz="466344">
              <a:defRPr sz="1836">
                <a:solidFill>
                  <a:srgbClr val="222268"/>
                </a:solidFill>
                <a:latin typeface="Century Gothic"/>
                <a:ea typeface="Century Gothic"/>
                <a:cs typeface="Century Gothic"/>
                <a:sym typeface="Century Gothic"/>
              </a:defRPr>
            </a:pPr>
            <a:r>
              <a:rPr sz="2400" dirty="0"/>
              <a:t>They may: </a:t>
            </a:r>
          </a:p>
          <a:p>
            <a:pPr algn="l" defTabSz="466344">
              <a:defRPr sz="1836">
                <a:solidFill>
                  <a:srgbClr val="222268"/>
                </a:solidFill>
                <a:latin typeface="Century Gothic"/>
                <a:ea typeface="Century Gothic"/>
                <a:cs typeface="Century Gothic"/>
                <a:sym typeface="Century Gothic"/>
              </a:defRPr>
            </a:pPr>
            <a:r>
              <a:rPr sz="2400" dirty="0"/>
              <a:t>- search for information or content on search engines like Google and </a:t>
            </a:r>
            <a:r>
              <a:rPr sz="2400" dirty="0" smtClean="0"/>
              <a:t>Bing</a:t>
            </a:r>
            <a:r>
              <a:rPr lang="en-GB" sz="2400" dirty="0" smtClean="0"/>
              <a:t>.</a:t>
            </a:r>
            <a:endParaRPr sz="2400" dirty="0"/>
          </a:p>
          <a:p>
            <a:pPr lvl="4" algn="l" defTabSz="466344">
              <a:defRPr sz="1836">
                <a:solidFill>
                  <a:srgbClr val="222268"/>
                </a:solidFill>
                <a:latin typeface="Century Gothic"/>
                <a:ea typeface="Century Gothic"/>
                <a:cs typeface="Century Gothic"/>
                <a:sym typeface="Century Gothic"/>
              </a:defRPr>
            </a:pPr>
            <a:r>
              <a:rPr sz="2400" dirty="0"/>
              <a:t>- share images and watch videos through websites or mobile apps </a:t>
            </a:r>
            <a:r>
              <a:rPr sz="2400" dirty="0" smtClean="0"/>
              <a:t>like </a:t>
            </a:r>
            <a:r>
              <a:rPr sz="2400" dirty="0"/>
              <a:t>Instagram, Pinterest, Vine and </a:t>
            </a:r>
            <a:r>
              <a:rPr sz="2400" dirty="0" smtClean="0"/>
              <a:t>YouTube</a:t>
            </a:r>
            <a:r>
              <a:rPr lang="en-GB" sz="2400" dirty="0" smtClean="0"/>
              <a:t>.</a:t>
            </a:r>
            <a:endParaRPr sz="2400" dirty="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Text Placeholder 2"/>
          <p:cNvSpPr>
            <a:spLocks noGrp="1"/>
          </p:cNvSpPr>
          <p:nvPr>
            <p:ph type="body" idx="1"/>
          </p:nvPr>
        </p:nvSpPr>
        <p:spPr>
          <a:xfrm>
            <a:off x="490537" y="938484"/>
            <a:ext cx="7228115" cy="4138614"/>
          </a:xfrm>
        </p:spPr>
        <p:txBody>
          <a:bodyPr>
            <a:noAutofit/>
          </a:bodyPr>
          <a:lstStyle/>
          <a:p>
            <a:pPr defTabSz="466344">
              <a:defRPr sz="1836">
                <a:solidFill>
                  <a:srgbClr val="222268"/>
                </a:solidFill>
                <a:latin typeface="Century Gothic"/>
                <a:ea typeface="Century Gothic"/>
                <a:cs typeface="Century Gothic"/>
                <a:sym typeface="Century Gothic"/>
              </a:defRPr>
            </a:pPr>
            <a:r>
              <a:rPr lang="en-GB" sz="2000" dirty="0"/>
              <a:t>U</a:t>
            </a:r>
            <a:r>
              <a:rPr lang="en-GB" sz="2000" dirty="0" smtClean="0"/>
              <a:t>se </a:t>
            </a:r>
            <a:r>
              <a:rPr lang="en-GB" sz="2000" dirty="0"/>
              <a:t>social networking websites like Facebook and Twitter write or reply to messages on forums and message </a:t>
            </a:r>
            <a:r>
              <a:rPr lang="en-GB" sz="2000" dirty="0" smtClean="0"/>
              <a:t>boards.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P</a:t>
            </a:r>
            <a:r>
              <a:rPr lang="en-GB" sz="2000" dirty="0" smtClean="0"/>
              <a:t>lay </a:t>
            </a:r>
            <a:r>
              <a:rPr lang="en-GB" sz="2000" dirty="0"/>
              <a:t>games alone or with others through websites, apps or game </a:t>
            </a:r>
            <a:r>
              <a:rPr lang="en-GB" sz="2000" dirty="0" smtClean="0"/>
              <a:t>consoles.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C</a:t>
            </a:r>
            <a:r>
              <a:rPr lang="en-GB" sz="2000" dirty="0" smtClean="0"/>
              <a:t>hat </a:t>
            </a:r>
            <a:r>
              <a:rPr lang="en-GB" sz="2000" dirty="0"/>
              <a:t>with other people through online games, BBM (Blackberry Messenger), game consoles, webcams, social networks and tools like </a:t>
            </a:r>
            <a:r>
              <a:rPr lang="en-GB" sz="2000" dirty="0" err="1" smtClean="0"/>
              <a:t>Whatsapp</a:t>
            </a:r>
            <a:r>
              <a:rPr lang="en-GB" sz="2000" dirty="0" smtClean="0"/>
              <a:t>.</a:t>
            </a:r>
            <a:endParaRPr lang="en-GB" sz="2000" dirty="0"/>
          </a:p>
          <a:p>
            <a:pPr defTabSz="466344">
              <a:defRPr sz="1836">
                <a:solidFill>
                  <a:srgbClr val="222268"/>
                </a:solidFill>
                <a:latin typeface="Century Gothic"/>
                <a:ea typeface="Century Gothic"/>
                <a:cs typeface="Century Gothic"/>
                <a:sym typeface="Century Gothic"/>
              </a:defRPr>
            </a:pPr>
            <a:endParaRPr lang="en-GB" sz="2000" dirty="0"/>
          </a:p>
          <a:p>
            <a:pPr defTabSz="466344">
              <a:defRPr sz="1836">
                <a:solidFill>
                  <a:srgbClr val="222268"/>
                </a:solidFill>
                <a:latin typeface="Century Gothic"/>
                <a:ea typeface="Century Gothic"/>
                <a:cs typeface="Century Gothic"/>
                <a:sym typeface="Century Gothic"/>
              </a:defRPr>
            </a:pPr>
            <a:r>
              <a:rPr lang="en-GB" sz="2000" dirty="0"/>
              <a:t>When online, children and young people can learn new things, get help with homework, express themselves creatively and connect with friends and family.</a:t>
            </a:r>
          </a:p>
          <a:p>
            <a:pPr defTabSz="466344">
              <a:defRPr sz="1836">
                <a:solidFill>
                  <a:srgbClr val="222268"/>
                </a:solidFill>
                <a:latin typeface="Century Gothic"/>
                <a:ea typeface="Century Gothic"/>
                <a:cs typeface="Century Gothic"/>
                <a:sym typeface="Century Gothic"/>
              </a:defRPr>
            </a:pPr>
            <a:r>
              <a:rPr lang="en-GB" sz="2000" dirty="0"/>
              <a:t>There are also risks, but by understanding and talking about the dangers you can help keep your child safe online.</a:t>
            </a:r>
          </a:p>
        </p:txBody>
      </p:sp>
    </p:spTree>
    <p:extLst>
      <p:ext uri="{BB962C8B-B14F-4D97-AF65-F5344CB8AC3E}">
        <p14:creationId xmlns:p14="http://schemas.microsoft.com/office/powerpoint/2010/main" val="4075403608"/>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347958" y="306387"/>
            <a:ext cx="8091788" cy="5293757"/>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a:defRPr sz="2600" b="1">
                <a:solidFill>
                  <a:srgbClr val="00A98D"/>
                </a:solidFill>
                <a:latin typeface="Century Gothic"/>
                <a:ea typeface="Century Gothic"/>
                <a:cs typeface="Century Gothic"/>
                <a:sym typeface="Century Gothic"/>
              </a:defRPr>
            </a:pPr>
            <a:r>
              <a:rPr dirty="0"/>
              <a:t>Key stage 1</a:t>
            </a:r>
          </a:p>
          <a:p>
            <a:pPr>
              <a:defRPr sz="2600">
                <a:latin typeface="Century Gothic"/>
                <a:ea typeface="Century Gothic"/>
                <a:cs typeface="Century Gothic"/>
                <a:sym typeface="Century Gothic"/>
              </a:defRPr>
            </a:pPr>
            <a:endParaRPr b="1" dirty="0">
              <a:solidFill>
                <a:srgbClr val="00A98D"/>
              </a:solidFill>
            </a:endParaRPr>
          </a:p>
          <a:p>
            <a:pPr>
              <a:defRPr sz="2600">
                <a:latin typeface="Century Gothic"/>
                <a:ea typeface="Century Gothic"/>
                <a:cs typeface="Century Gothic"/>
                <a:sym typeface="Century Gothic"/>
              </a:defRPr>
            </a:pPr>
            <a:r>
              <a:rPr b="1" dirty="0"/>
              <a:t>Pupils should be </a:t>
            </a:r>
            <a:r>
              <a:rPr b="1" dirty="0">
                <a:solidFill>
                  <a:srgbClr val="00A98D"/>
                </a:solidFill>
              </a:rPr>
              <a:t>taught</a:t>
            </a:r>
            <a:r>
              <a:rPr b="1" dirty="0"/>
              <a:t> to:</a:t>
            </a:r>
          </a:p>
          <a:p>
            <a:pPr>
              <a:buSzPct val="100000"/>
              <a:buFont typeface="Arial"/>
              <a:buChar char="•"/>
              <a:defRPr sz="2600">
                <a:latin typeface="Century Gothic"/>
                <a:ea typeface="Century Gothic"/>
                <a:cs typeface="Century Gothic"/>
                <a:sym typeface="Century Gothic"/>
              </a:defRPr>
            </a:pPr>
            <a:r>
              <a:rPr dirty="0"/>
              <a:t>Use technology </a:t>
            </a:r>
            <a:r>
              <a:rPr dirty="0">
                <a:solidFill>
                  <a:srgbClr val="00A98D"/>
                </a:solidFill>
              </a:rPr>
              <a:t>safely</a:t>
            </a:r>
            <a:r>
              <a:rPr dirty="0"/>
              <a:t> and respectfully, keeping personal information private; know </a:t>
            </a:r>
            <a:r>
              <a:rPr dirty="0">
                <a:solidFill>
                  <a:srgbClr val="00A98D"/>
                </a:solidFill>
              </a:rPr>
              <a:t>where to go </a:t>
            </a:r>
            <a:r>
              <a:rPr dirty="0"/>
              <a:t>for help and </a:t>
            </a:r>
            <a:r>
              <a:rPr dirty="0">
                <a:solidFill>
                  <a:srgbClr val="00A98D"/>
                </a:solidFill>
              </a:rPr>
              <a:t>support</a:t>
            </a:r>
            <a:r>
              <a:rPr dirty="0"/>
              <a:t> when they have concerns about material on the internet.</a:t>
            </a:r>
          </a:p>
          <a:p>
            <a:pPr>
              <a:buSzPct val="100000"/>
              <a:buFont typeface="Arial"/>
              <a:buChar char="•"/>
              <a:defRPr sz="2600">
                <a:latin typeface="Century Gothic"/>
                <a:ea typeface="Century Gothic"/>
                <a:cs typeface="Century Gothic"/>
                <a:sym typeface="Century Gothic"/>
              </a:defRPr>
            </a:pPr>
            <a:endParaRPr dirty="0"/>
          </a:p>
          <a:p>
            <a:pPr>
              <a:defRPr sz="2600" b="1">
                <a:solidFill>
                  <a:srgbClr val="00A98D"/>
                </a:solidFill>
                <a:latin typeface="Century Gothic"/>
                <a:ea typeface="Century Gothic"/>
                <a:cs typeface="Century Gothic"/>
                <a:sym typeface="Century Gothic"/>
              </a:defRPr>
            </a:pPr>
            <a:r>
              <a:rPr dirty="0" smtClean="0"/>
              <a:t>Key </a:t>
            </a:r>
            <a:r>
              <a:rPr dirty="0"/>
              <a:t>stage 2</a:t>
            </a:r>
          </a:p>
          <a:p>
            <a:pPr>
              <a:defRPr sz="2600">
                <a:latin typeface="Century Gothic"/>
                <a:ea typeface="Century Gothic"/>
                <a:cs typeface="Century Gothic"/>
                <a:sym typeface="Century Gothic"/>
              </a:defRPr>
            </a:pPr>
            <a:r>
              <a:rPr b="1" dirty="0" smtClean="0"/>
              <a:t>Pupils </a:t>
            </a:r>
            <a:r>
              <a:rPr b="1" dirty="0"/>
              <a:t>should be </a:t>
            </a:r>
            <a:r>
              <a:rPr b="1" dirty="0">
                <a:solidFill>
                  <a:srgbClr val="00A98D"/>
                </a:solidFill>
              </a:rPr>
              <a:t>taught</a:t>
            </a:r>
            <a:r>
              <a:rPr b="1" dirty="0"/>
              <a:t> to</a:t>
            </a:r>
            <a:r>
              <a:rPr b="1" dirty="0" smtClean="0"/>
              <a:t>:</a:t>
            </a:r>
            <a:endParaRPr lang="en-GB" b="1" dirty="0" smtClean="0"/>
          </a:p>
          <a:p>
            <a:pPr>
              <a:buSzPct val="100000"/>
              <a:buFont typeface="Arial"/>
              <a:buChar char="•"/>
              <a:defRPr sz="2600">
                <a:latin typeface="Century Gothic"/>
                <a:ea typeface="Century Gothic"/>
                <a:cs typeface="Century Gothic"/>
                <a:sym typeface="Century Gothic"/>
              </a:defRPr>
            </a:pPr>
            <a:r>
              <a:rPr dirty="0" smtClean="0"/>
              <a:t>Use </a:t>
            </a:r>
            <a:r>
              <a:rPr dirty="0"/>
              <a:t>technology </a:t>
            </a:r>
            <a:r>
              <a:rPr dirty="0">
                <a:solidFill>
                  <a:srgbClr val="00A98D"/>
                </a:solidFill>
              </a:rPr>
              <a:t>safely</a:t>
            </a:r>
            <a:r>
              <a:rPr dirty="0"/>
              <a:t>, respectfully and responsibly; know a range of ways to </a:t>
            </a:r>
            <a:r>
              <a:rPr dirty="0">
                <a:solidFill>
                  <a:srgbClr val="00A98D"/>
                </a:solidFill>
              </a:rPr>
              <a:t>report </a:t>
            </a:r>
            <a:r>
              <a:rPr dirty="0"/>
              <a:t>concerns and inappropriate </a:t>
            </a:r>
            <a:r>
              <a:rPr dirty="0" err="1"/>
              <a:t>behaviour</a:t>
            </a:r>
            <a:r>
              <a:rPr dirty="0"/>
              <a:t>.</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asteboardData.pdf"/>
          <p:cNvPicPr>
            <a:picLocks noChangeAspect="1"/>
          </p:cNvPicPr>
          <p:nvPr/>
        </p:nvPicPr>
        <p:blipFill>
          <a:blip r:embed="rId2">
            <a:extLst/>
          </a:blip>
          <a:stretch>
            <a:fillRect/>
          </a:stretch>
        </p:blipFill>
        <p:spPr>
          <a:xfrm>
            <a:off x="692150" y="-3727450"/>
            <a:ext cx="8064500" cy="11417300"/>
          </a:xfrm>
          <a:prstGeom prst="rect">
            <a:avLst/>
          </a:prstGeom>
          <a:ln w="12700">
            <a:miter lim="400000"/>
          </a:ln>
        </p:spPr>
      </p:pic>
      <p:sp>
        <p:nvSpPr>
          <p:cNvPr id="77" name="Shape 77"/>
          <p:cNvSpPr/>
          <p:nvPr/>
        </p:nvSpPr>
        <p:spPr>
          <a:xfrm>
            <a:off x="4945305" y="662869"/>
            <a:ext cx="3037711" cy="5105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2700">
                <a:latin typeface="Century Gothic"/>
                <a:ea typeface="Century Gothic"/>
                <a:cs typeface="Century Gothic"/>
                <a:sym typeface="Century Gothic"/>
              </a:defRPr>
            </a:lvl1pPr>
          </a:lstStyle>
          <a:p>
            <a:r>
              <a:rPr dirty="0"/>
              <a:t>What we teach…</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Shape 79"/>
          <p:cNvSpPr/>
          <p:nvPr/>
        </p:nvSpPr>
        <p:spPr>
          <a:xfrm>
            <a:off x="1163637" y="993775"/>
            <a:ext cx="6731001" cy="8382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The internet is amazing when used safely and correctly.</a:t>
            </a:r>
          </a:p>
        </p:txBody>
      </p:sp>
      <p:pic>
        <p:nvPicPr>
          <p:cNvPr id="80" name="image.png"/>
          <p:cNvPicPr>
            <a:picLocks noChangeAspect="1"/>
          </p:cNvPicPr>
          <p:nvPr/>
        </p:nvPicPr>
        <p:blipFill>
          <a:blip r:embed="rId2">
            <a:extLst/>
          </a:blip>
          <a:stretch>
            <a:fillRect/>
          </a:stretch>
        </p:blipFill>
        <p:spPr>
          <a:xfrm>
            <a:off x="3616325" y="2017712"/>
            <a:ext cx="1812925" cy="1812926"/>
          </a:xfrm>
          <a:prstGeom prst="rect">
            <a:avLst/>
          </a:prstGeom>
          <a:ln w="12700">
            <a:miter lim="400000"/>
          </a:ln>
        </p:spPr>
      </p:pic>
      <p:sp>
        <p:nvSpPr>
          <p:cNvPr id="81" name="Shape 81"/>
          <p:cNvSpPr/>
          <p:nvPr/>
        </p:nvSpPr>
        <p:spPr>
          <a:xfrm>
            <a:off x="1163637" y="4286250"/>
            <a:ext cx="6731001" cy="8763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000">
                <a:solidFill>
                  <a:srgbClr val="FFFFFF"/>
                </a:solidFill>
                <a:latin typeface="Lucida Grande"/>
                <a:ea typeface="Lucida Grande"/>
                <a:cs typeface="Lucida Grande"/>
                <a:sym typeface="Lucida Grande"/>
              </a:defRPr>
            </a:lvl1pPr>
          </a:lstStyle>
          <a:p>
            <a:r>
              <a:rPr dirty="0"/>
              <a:t>Here are some simple rules that will help you make sure it stays amazing so that it plays a healthy part of your life.</a:t>
            </a:r>
          </a:p>
        </p:txBody>
      </p:sp>
      <p:sp>
        <p:nvSpPr>
          <p:cNvPr id="82" name="Shape 82"/>
          <p:cNvSpPr/>
          <p:nvPr/>
        </p:nvSpPr>
        <p:spPr>
          <a:xfrm>
            <a:off x="8166100" y="60198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85" name="Shape 85"/>
          <p:cNvSpPr/>
          <p:nvPr/>
        </p:nvSpPr>
        <p:spPr>
          <a:xfrm>
            <a:off x="1162050" y="1589087"/>
            <a:ext cx="6734175" cy="4191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Do you use any of these?</a:t>
            </a:r>
          </a:p>
        </p:txBody>
      </p:sp>
      <p:sp>
        <p:nvSpPr>
          <p:cNvPr id="86" name="Shape 86"/>
          <p:cNvSpPr/>
          <p:nvPr/>
        </p:nvSpPr>
        <p:spPr>
          <a:xfrm>
            <a:off x="1163637" y="3790950"/>
            <a:ext cx="6731001" cy="1168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indent="39687" algn="ctr">
              <a:defRPr sz="2000">
                <a:solidFill>
                  <a:srgbClr val="FFFFFF"/>
                </a:solidFill>
                <a:latin typeface="Lucida Grande"/>
                <a:ea typeface="Lucida Grande"/>
                <a:cs typeface="Lucida Grande"/>
                <a:sym typeface="Lucida Grande"/>
              </a:defRPr>
            </a:pPr>
            <a:r>
              <a:t>Did you know that it is illegal to have a Facebook account if you are under 13?</a:t>
            </a:r>
          </a:p>
          <a:p>
            <a:pPr indent="39687" algn="ctr">
              <a:defRPr sz="2000">
                <a:solidFill>
                  <a:srgbClr val="FFFFFF"/>
                </a:solidFill>
                <a:latin typeface="Lucida Grande"/>
                <a:ea typeface="Lucida Grande"/>
                <a:cs typeface="Lucida Grande"/>
                <a:sym typeface="Lucida Grande"/>
              </a:defRPr>
            </a:pPr>
            <a:r>
              <a:t>If your parents set it up for you, then you are required to be under adult supervision when using it.</a:t>
            </a:r>
          </a:p>
        </p:txBody>
      </p:sp>
      <p:pic>
        <p:nvPicPr>
          <p:cNvPr id="87" name="image.png"/>
          <p:cNvPicPr>
            <a:picLocks noChangeAspect="1"/>
          </p:cNvPicPr>
          <p:nvPr/>
        </p:nvPicPr>
        <p:blipFill>
          <a:blip r:embed="rId2">
            <a:extLst/>
          </a:blip>
          <a:srcRect l="18875"/>
          <a:stretch>
            <a:fillRect/>
          </a:stretch>
        </p:blipFill>
        <p:spPr>
          <a:xfrm>
            <a:off x="1331912" y="2414587"/>
            <a:ext cx="987426" cy="977901"/>
          </a:xfrm>
          <a:prstGeom prst="rect">
            <a:avLst/>
          </a:prstGeom>
          <a:ln w="12700">
            <a:miter lim="400000"/>
          </a:ln>
        </p:spPr>
      </p:pic>
      <p:pic>
        <p:nvPicPr>
          <p:cNvPr id="88" name="image.png"/>
          <p:cNvPicPr>
            <a:picLocks noChangeAspect="1"/>
          </p:cNvPicPr>
          <p:nvPr/>
        </p:nvPicPr>
        <p:blipFill>
          <a:blip r:embed="rId3">
            <a:extLst/>
          </a:blip>
          <a:stretch>
            <a:fillRect/>
          </a:stretch>
        </p:blipFill>
        <p:spPr>
          <a:xfrm>
            <a:off x="2740025" y="2511425"/>
            <a:ext cx="2076450" cy="784225"/>
          </a:xfrm>
          <a:prstGeom prst="rect">
            <a:avLst/>
          </a:prstGeom>
          <a:ln w="12700">
            <a:miter lim="400000"/>
          </a:ln>
        </p:spPr>
      </p:pic>
      <p:sp>
        <p:nvSpPr>
          <p:cNvPr id="89" name="Shape 89"/>
          <p:cNvSpPr/>
          <p:nvPr/>
        </p:nvSpPr>
        <p:spPr>
          <a:xfrm>
            <a:off x="2687637" y="6219825"/>
            <a:ext cx="3683001" cy="152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algn="ctr">
              <a:defRPr sz="500">
                <a:solidFill>
                  <a:srgbClr val="1C1C1C"/>
                </a:solidFill>
                <a:latin typeface="Lucida Grande"/>
                <a:ea typeface="Lucida Grande"/>
                <a:cs typeface="Lucida Grande"/>
                <a:sym typeface="Lucida Grande"/>
              </a:defRPr>
            </a:pPr>
            <a:r>
              <a:t>Photo courtesy of (</a:t>
            </a:r>
            <a:r>
              <a:rPr u="sng">
                <a:solidFill>
                  <a:srgbClr val="009999"/>
                </a:solidFill>
                <a:uFill>
                  <a:solidFill>
                    <a:srgbClr val="009999"/>
                  </a:solidFill>
                </a:uFill>
                <a:hlinkClick r:id="rId4"/>
              </a:rPr>
              <a:t>Jon@th@nC@flickr.com</a:t>
            </a:r>
            <a:r>
              <a:t> and forche.6</a:t>
            </a:r>
            <a:r>
              <a:rPr u="sng">
                <a:solidFill>
                  <a:srgbClr val="23A7F9"/>
                </a:solidFill>
              </a:rPr>
              <a:t>@flickr.com</a:t>
            </a:r>
            <a:r>
              <a:t>) - grant</a:t>
            </a:r>
            <a:r>
              <a:rPr u="sng">
                <a:solidFill>
                  <a:srgbClr val="009999"/>
                </a:solidFill>
                <a:uFill>
                  <a:solidFill>
                    <a:srgbClr val="009999"/>
                  </a:solidFill>
                </a:uFill>
                <a:hlinkClick r:id="rId4"/>
              </a:rPr>
              <a:t>ed under cr</a:t>
            </a:r>
            <a:r>
              <a:t>eative commons licence – attribution</a:t>
            </a:r>
          </a:p>
        </p:txBody>
      </p:sp>
      <p:pic>
        <p:nvPicPr>
          <p:cNvPr id="90" name="image.png"/>
          <p:cNvPicPr>
            <a:picLocks noChangeAspect="1"/>
          </p:cNvPicPr>
          <p:nvPr/>
        </p:nvPicPr>
        <p:blipFill>
          <a:blip r:embed="rId5">
            <a:extLst/>
          </a:blip>
          <a:stretch>
            <a:fillRect/>
          </a:stretch>
        </p:blipFill>
        <p:spPr>
          <a:xfrm>
            <a:off x="5235575" y="2414587"/>
            <a:ext cx="989013" cy="989013"/>
          </a:xfrm>
          <a:prstGeom prst="rect">
            <a:avLst/>
          </a:prstGeom>
          <a:ln w="12700">
            <a:miter lim="400000"/>
          </a:ln>
        </p:spPr>
      </p:pic>
      <p:pic>
        <p:nvPicPr>
          <p:cNvPr id="91" name="image.png"/>
          <p:cNvPicPr>
            <a:picLocks noChangeAspect="1"/>
          </p:cNvPicPr>
          <p:nvPr/>
        </p:nvPicPr>
        <p:blipFill>
          <a:blip r:embed="rId6">
            <a:extLst/>
          </a:blip>
          <a:stretch>
            <a:fillRect/>
          </a:stretch>
        </p:blipFill>
        <p:spPr>
          <a:xfrm>
            <a:off x="6645275" y="2424112"/>
            <a:ext cx="987425" cy="979488"/>
          </a:xfrm>
          <a:prstGeom prst="rect">
            <a:avLst/>
          </a:prstGeom>
          <a:ln w="12700">
            <a:miter lim="400000"/>
          </a:ln>
        </p:spPr>
      </p:pic>
      <p:sp>
        <p:nvSpPr>
          <p:cNvPr id="92" name="Shape 92"/>
          <p:cNvSpPr/>
          <p:nvPr/>
        </p:nvSpPr>
        <p:spPr>
          <a:xfrm>
            <a:off x="81534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Shape 94"/>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95" name="Shape 95"/>
          <p:cNvSpPr/>
          <p:nvPr/>
        </p:nvSpPr>
        <p:spPr>
          <a:xfrm>
            <a:off x="1165225" y="1654175"/>
            <a:ext cx="6731000" cy="35052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Never share your personal information with anyone online. This includes your name, address, phone number and any school information. Get your privacy settings right!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Remember that anyone can be anybody online. An internet friend that you may think you have known for ages is still a complete stranger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Use a nickname instead of your real name and put up an avatar of yourself on your profile rather than a real one.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Keep your passwords safe by changing it regularly. It will be much more difficult to guess if you do.</a:t>
            </a:r>
          </a:p>
        </p:txBody>
      </p:sp>
      <p:sp>
        <p:nvSpPr>
          <p:cNvPr id="96" name="Shape 96"/>
          <p:cNvSpPr/>
          <p:nvPr/>
        </p:nvSpPr>
        <p:spPr>
          <a:xfrm>
            <a:off x="81788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Shape 98"/>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Blocking Wisely</a:t>
            </a:r>
          </a:p>
        </p:txBody>
      </p:sp>
      <p:sp>
        <p:nvSpPr>
          <p:cNvPr id="99" name="Shape 99"/>
          <p:cNvSpPr/>
          <p:nvPr/>
        </p:nvSpPr>
        <p:spPr>
          <a:xfrm>
            <a:off x="1162050" y="1901825"/>
            <a:ext cx="6731000" cy="26289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Block and delete any emails from anyone you don’t know.</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Do not open any attachments from people you don’t know as it could be a nasty virus!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anyone sends you a nasty email or messages, just block them. Arguing will not help, and you do not have to put up with it!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This applies to all devices that use the internet e.g. DS, Xbox and iPads.</a:t>
            </a:r>
          </a:p>
        </p:txBody>
      </p:sp>
      <p:sp>
        <p:nvSpPr>
          <p:cNvPr id="100" name="Shape 100"/>
          <p:cNvSpPr/>
          <p:nvPr/>
        </p:nvSpPr>
        <p:spPr>
          <a:xfrm>
            <a:off x="82677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Cyber Bullying</a:t>
            </a:r>
          </a:p>
        </p:txBody>
      </p:sp>
      <p:sp>
        <p:nvSpPr>
          <p:cNvPr id="103" name="Shape 103"/>
          <p:cNvSpPr/>
          <p:nvPr/>
        </p:nvSpPr>
        <p:spPr>
          <a:xfrm>
            <a:off x="1162050" y="1901825"/>
            <a:ext cx="6731000" cy="23368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Cyber bullying is no different to bullying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someone says something that upsets you, you need to tell someone you trust about it, such as a teacher or parent and block the bully.</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Remember that typing something nasty in a message to someone is just as upsetting as saying it to their face. Think before you send!</a:t>
            </a:r>
          </a:p>
        </p:txBody>
      </p:sp>
      <p:pic>
        <p:nvPicPr>
          <p:cNvPr id="104" name="image.png"/>
          <p:cNvPicPr>
            <a:picLocks noChangeAspect="1"/>
          </p:cNvPicPr>
          <p:nvPr/>
        </p:nvPicPr>
        <p:blipFill>
          <a:blip r:embed="rId2">
            <a:extLst/>
          </a:blip>
          <a:stretch>
            <a:fillRect/>
          </a:stretch>
        </p:blipFill>
        <p:spPr>
          <a:xfrm>
            <a:off x="3979862" y="3889375"/>
            <a:ext cx="704851" cy="1436688"/>
          </a:xfrm>
          <a:prstGeom prst="rect">
            <a:avLst/>
          </a:prstGeom>
          <a:ln w="12700">
            <a:miter lim="400000"/>
          </a:ln>
        </p:spPr>
      </p:pic>
      <p:pic>
        <p:nvPicPr>
          <p:cNvPr id="105" name="image.png"/>
          <p:cNvPicPr>
            <a:picLocks noChangeAspect="1"/>
          </p:cNvPicPr>
          <p:nvPr/>
        </p:nvPicPr>
        <p:blipFill>
          <a:blip r:embed="rId3">
            <a:extLst/>
          </a:blip>
          <a:stretch>
            <a:fillRect/>
          </a:stretch>
        </p:blipFill>
        <p:spPr>
          <a:xfrm>
            <a:off x="6583362" y="3883025"/>
            <a:ext cx="531813" cy="1443038"/>
          </a:xfrm>
          <a:prstGeom prst="rect">
            <a:avLst/>
          </a:prstGeom>
          <a:ln w="12700">
            <a:miter lim="400000"/>
          </a:ln>
        </p:spPr>
      </p:pic>
      <p:pic>
        <p:nvPicPr>
          <p:cNvPr id="106" name="image.png"/>
          <p:cNvPicPr>
            <a:picLocks noChangeAspect="1"/>
          </p:cNvPicPr>
          <p:nvPr/>
        </p:nvPicPr>
        <p:blipFill>
          <a:blip r:embed="rId4">
            <a:extLst/>
          </a:blip>
          <a:stretch>
            <a:fillRect/>
          </a:stretch>
        </p:blipFill>
        <p:spPr>
          <a:xfrm>
            <a:off x="4784725" y="3883025"/>
            <a:ext cx="609600" cy="1443038"/>
          </a:xfrm>
          <a:prstGeom prst="rect">
            <a:avLst/>
          </a:prstGeom>
          <a:ln w="12700">
            <a:miter lim="400000"/>
          </a:ln>
        </p:spPr>
      </p:pic>
      <p:sp>
        <p:nvSpPr>
          <p:cNvPr id="107" name="Shape 107"/>
          <p:cNvSpPr/>
          <p:nvPr/>
        </p:nvSpPr>
        <p:spPr>
          <a:xfrm>
            <a:off x="81534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p:nvPr/>
        </p:nvSpPr>
        <p:spPr>
          <a:xfrm>
            <a:off x="1162050" y="993775"/>
            <a:ext cx="6734175" cy="660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Meeting People Offline</a:t>
            </a:r>
          </a:p>
        </p:txBody>
      </p:sp>
      <p:sp>
        <p:nvSpPr>
          <p:cNvPr id="110" name="Shape 110"/>
          <p:cNvSpPr/>
          <p:nvPr/>
        </p:nvSpPr>
        <p:spPr>
          <a:xfrm>
            <a:off x="1162050" y="1901825"/>
            <a:ext cx="6731000" cy="8763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Never meet anyone from the internet without an adult with you as this is very dangerous!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Talk to a trusted adult about it.</a:t>
            </a:r>
          </a:p>
        </p:txBody>
      </p:sp>
      <p:pic>
        <p:nvPicPr>
          <p:cNvPr id="111" name="image.png"/>
          <p:cNvPicPr>
            <a:picLocks noChangeAspect="1"/>
          </p:cNvPicPr>
          <p:nvPr/>
        </p:nvPicPr>
        <p:blipFill>
          <a:blip r:embed="rId2">
            <a:extLst/>
          </a:blip>
          <a:srcRect b="58093"/>
          <a:stretch>
            <a:fillRect/>
          </a:stretch>
        </p:blipFill>
        <p:spPr>
          <a:xfrm>
            <a:off x="2382837" y="3140075"/>
            <a:ext cx="1701801" cy="2152650"/>
          </a:xfrm>
          <a:prstGeom prst="rect">
            <a:avLst/>
          </a:prstGeom>
          <a:ln w="12700">
            <a:miter lim="400000"/>
          </a:ln>
        </p:spPr>
      </p:pic>
      <p:pic>
        <p:nvPicPr>
          <p:cNvPr id="112" name="image.png"/>
          <p:cNvPicPr>
            <a:picLocks noChangeAspect="1"/>
          </p:cNvPicPr>
          <p:nvPr/>
        </p:nvPicPr>
        <p:blipFill>
          <a:blip r:embed="rId3">
            <a:extLst/>
          </a:blip>
          <a:stretch>
            <a:fillRect/>
          </a:stretch>
        </p:blipFill>
        <p:spPr>
          <a:xfrm>
            <a:off x="3727450" y="3000375"/>
            <a:ext cx="1393825" cy="1268413"/>
          </a:xfrm>
          <a:prstGeom prst="rect">
            <a:avLst/>
          </a:prstGeom>
          <a:ln w="12700">
            <a:miter lim="400000"/>
          </a:ln>
        </p:spPr>
      </p:pic>
      <p:pic>
        <p:nvPicPr>
          <p:cNvPr id="113" name="image.png"/>
          <p:cNvPicPr>
            <a:picLocks noChangeAspect="1"/>
          </p:cNvPicPr>
          <p:nvPr/>
        </p:nvPicPr>
        <p:blipFill>
          <a:blip r:embed="rId4">
            <a:extLst/>
          </a:blip>
          <a:srcRect b="62539"/>
          <a:stretch>
            <a:fillRect/>
          </a:stretch>
        </p:blipFill>
        <p:spPr>
          <a:xfrm>
            <a:off x="4424362" y="2917825"/>
            <a:ext cx="2908301" cy="2374900"/>
          </a:xfrm>
          <a:prstGeom prst="rect">
            <a:avLst/>
          </a:prstGeom>
          <a:ln w="12700">
            <a:miter lim="400000"/>
          </a:ln>
        </p:spPr>
      </p:pic>
      <p:sp>
        <p:nvSpPr>
          <p:cNvPr id="114" name="Shape 114"/>
          <p:cNvSpPr/>
          <p:nvPr/>
        </p:nvSpPr>
        <p:spPr>
          <a:xfrm>
            <a:off x="8166100" y="59944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a:spLocks noGrp="1"/>
          </p:cNvSpPr>
          <p:nvPr>
            <p:ph type="title" idx="4294967295"/>
          </p:nvPr>
        </p:nvSpPr>
        <p:spPr>
          <a:xfrm>
            <a:off x="0" y="-315913"/>
            <a:ext cx="7772400" cy="3963988"/>
          </a:xfrm>
          <a:prstGeom prst="rect">
            <a:avLst/>
          </a:prstGeom>
        </p:spPr>
        <p:txBody>
          <a:bodyPr>
            <a:normAutofit/>
          </a:bodyPr>
          <a:lstStyle/>
          <a:p>
            <a:pPr algn="l">
              <a:defRPr sz="1800">
                <a:latin typeface="Calibri"/>
                <a:ea typeface="Calibri"/>
                <a:cs typeface="Calibri"/>
                <a:sym typeface="Calibri"/>
              </a:defRPr>
            </a:pPr>
            <a:r>
              <a:t/>
            </a: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sz="2000">
                <a:latin typeface="Century Gothic"/>
                <a:ea typeface="Century Gothic"/>
                <a:cs typeface="Century Gothic"/>
                <a:sym typeface="Century Gothic"/>
              </a:rPr>
              <a:t>Gaming is a fun and sociable way to spend time, encouraging teamwork and developing skills. </a:t>
            </a:r>
            <a:br>
              <a:rPr sz="2000">
                <a:latin typeface="Century Gothic"/>
                <a:ea typeface="Century Gothic"/>
                <a:cs typeface="Century Gothic"/>
                <a:sym typeface="Century Gothic"/>
              </a:rPr>
            </a:br>
            <a:r>
              <a:rPr sz="2000">
                <a:latin typeface="Century Gothic"/>
                <a:ea typeface="Century Gothic"/>
                <a:cs typeface="Century Gothic"/>
                <a:sym typeface="Century Gothic"/>
              </a:rPr>
              <a:t/>
            </a:r>
            <a:br>
              <a:rPr sz="2000">
                <a:latin typeface="Century Gothic"/>
                <a:ea typeface="Century Gothic"/>
                <a:cs typeface="Century Gothic"/>
                <a:sym typeface="Century Gothic"/>
              </a:rPr>
            </a:br>
            <a:r>
              <a:rPr sz="2000">
                <a:latin typeface="Century Gothic"/>
                <a:ea typeface="Century Gothic"/>
                <a:cs typeface="Century Gothic"/>
                <a:sym typeface="Century Gothic"/>
              </a:rPr>
              <a:t>All positive ideas, but there are a few things you need to be aware of:</a:t>
            </a:r>
            <a:r>
              <a:rPr sz="2000"/>
              <a:t/>
            </a:r>
            <a:br>
              <a:rPr sz="2000"/>
            </a:br>
            <a:endParaRPr sz="2000"/>
          </a:p>
        </p:txBody>
      </p:sp>
      <p:sp>
        <p:nvSpPr>
          <p:cNvPr id="117" name="Shape 117"/>
          <p:cNvSpPr/>
          <p:nvPr/>
        </p:nvSpPr>
        <p:spPr>
          <a:xfrm>
            <a:off x="650875" y="265112"/>
            <a:ext cx="3600450" cy="5613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b="1">
                <a:solidFill>
                  <a:srgbClr val="00A98D"/>
                </a:solidFill>
                <a:latin typeface="Calibri"/>
                <a:ea typeface="Calibri"/>
                <a:cs typeface="Calibri"/>
                <a:sym typeface="Calibri"/>
              </a:defRPr>
            </a:lvl1pPr>
          </a:lstStyle>
          <a:p>
            <a:r>
              <a:t>Gaming</a:t>
            </a: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
      <p:transition spd="fast">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p:cNvSpPr>
          <p:nvPr>
            <p:ph type="body" idx="4294967295"/>
          </p:nvPr>
        </p:nvSpPr>
        <p:spPr>
          <a:xfrm>
            <a:off x="0" y="1062038"/>
            <a:ext cx="8229600" cy="5418137"/>
          </a:xfrm>
          <a:prstGeom prst="rect">
            <a:avLst/>
          </a:prstGeom>
        </p:spPr>
        <p:txBody>
          <a:bodyPr>
            <a:normAutofit/>
          </a:bodyPr>
          <a:lstStyle/>
          <a:p>
            <a:pPr marL="294894" indent="-294894" defTabSz="786384">
              <a:spcBef>
                <a:spcPts val="400"/>
              </a:spcBef>
              <a:buFont typeface="Arial"/>
              <a:buChar char="•"/>
              <a:defRPr sz="1720">
                <a:latin typeface="Century Gothic"/>
                <a:ea typeface="Century Gothic"/>
                <a:cs typeface="Century Gothic"/>
                <a:sym typeface="Century Gothic"/>
              </a:defRPr>
            </a:pPr>
            <a:r>
              <a:rPr dirty="0"/>
              <a:t>Get involved by finding out what type of games your child enjoys and making sure they’re </a:t>
            </a:r>
            <a:r>
              <a:rPr dirty="0">
                <a:solidFill>
                  <a:srgbClr val="D60093"/>
                </a:solidFill>
              </a:rPr>
              <a:t>appropriate for their age.</a:t>
            </a:r>
          </a:p>
          <a:p>
            <a:pPr marL="294894" indent="-294894" defTabSz="786384">
              <a:spcBef>
                <a:spcPts val="600"/>
              </a:spcBef>
              <a:buFont typeface="Arial"/>
              <a:buChar char="•"/>
              <a:defRPr sz="688">
                <a:solidFill>
                  <a:srgbClr val="D60093"/>
                </a:solidFill>
                <a:latin typeface="Century Gothic"/>
                <a:ea typeface="Century Gothic"/>
                <a:cs typeface="Century Gothic"/>
                <a:sym typeface="Century Gothic"/>
              </a:defRPr>
            </a:pPr>
            <a:endParaRPr dirty="0">
              <a:solidFill>
                <a:srgbClr val="D60093"/>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let children play and </a:t>
            </a:r>
            <a:r>
              <a:rPr dirty="0">
                <a:solidFill>
                  <a:srgbClr val="D60093"/>
                </a:solidFill>
              </a:rPr>
              <a:t>chat with anyone in the world</a:t>
            </a:r>
            <a:r>
              <a:rPr dirty="0"/>
              <a:t>. This means they might come across offensive language and bullying. Children should only game with people they know and not invite any strangers into their chatrooms.</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solidFill>
                  <a:srgbClr val="D60093"/>
                </a:solidFill>
                <a:latin typeface="Century Gothic"/>
                <a:ea typeface="Century Gothic"/>
                <a:cs typeface="Century Gothic"/>
                <a:sym typeface="Century Gothic"/>
              </a:defRPr>
            </a:pPr>
            <a:r>
              <a:rPr dirty="0"/>
              <a:t>Not everyone online is who they say they are</a:t>
            </a:r>
            <a:r>
              <a:rPr dirty="0">
                <a:solidFill>
                  <a:srgbClr val="000000"/>
                </a:solidFill>
              </a:rPr>
              <a:t>. Children should avoid giving out personal details that could identify them or their location.</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solidFill>
                <a:srgbClr val="000000"/>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encourage players to </a:t>
            </a:r>
            <a:r>
              <a:rPr dirty="0">
                <a:solidFill>
                  <a:srgbClr val="D60093"/>
                </a:solidFill>
              </a:rPr>
              <a:t>buy extra elements </a:t>
            </a:r>
            <a:r>
              <a:rPr dirty="0"/>
              <a:t>during the game – children have been known to run up large bills without </a:t>
            </a:r>
            <a:r>
              <a:rPr dirty="0" err="1"/>
              <a:t>realising</a:t>
            </a:r>
            <a:r>
              <a:rPr dirty="0"/>
              <a:t>.</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latin typeface="Century Gothic"/>
                <a:ea typeface="Century Gothic"/>
                <a:cs typeface="Century Gothic"/>
                <a:sym typeface="Century Gothic"/>
              </a:defRPr>
            </a:pPr>
            <a:r>
              <a:rPr dirty="0"/>
              <a:t>In extreme cases bullying, also known as </a:t>
            </a:r>
            <a:r>
              <a:rPr dirty="0">
                <a:solidFill>
                  <a:srgbClr val="D60093"/>
                </a:solidFill>
              </a:rPr>
              <a:t>‘</a:t>
            </a:r>
            <a:r>
              <a:rPr dirty="0" err="1">
                <a:solidFill>
                  <a:srgbClr val="D60093"/>
                </a:solidFill>
              </a:rPr>
              <a:t>griefing</a:t>
            </a:r>
            <a:r>
              <a:rPr dirty="0">
                <a:solidFill>
                  <a:srgbClr val="D60093"/>
                </a:solidFill>
              </a:rPr>
              <a:t>’</a:t>
            </a:r>
            <a:r>
              <a:rPr dirty="0"/>
              <a:t>,</a:t>
            </a:r>
            <a:r>
              <a:rPr dirty="0">
                <a:solidFill>
                  <a:srgbClr val="D60093"/>
                </a:solidFill>
              </a:rPr>
              <a:t> </a:t>
            </a:r>
            <a:r>
              <a:rPr dirty="0"/>
              <a:t>can be used as a tactic to win games. Children may find themselves either </a:t>
            </a:r>
            <a:r>
              <a:rPr/>
              <a:t>bullying </a:t>
            </a:r>
            <a:r>
              <a:rPr smtClean="0"/>
              <a:t>or </a:t>
            </a:r>
            <a:r>
              <a:rPr dirty="0" err="1"/>
              <a:t>being</a:t>
            </a:r>
            <a:r>
              <a:rPr dirty="0"/>
              <a:t> bullied. Try and have the computer in a shared space so you can keep an eye on what is happening.</a:t>
            </a:r>
          </a:p>
          <a:p>
            <a:pPr marL="294894" indent="-294894" defTabSz="786384">
              <a:spcBef>
                <a:spcPts val="400"/>
              </a:spcBef>
              <a:buFont typeface="Arial"/>
              <a:buChar char="•"/>
              <a:defRPr sz="1720">
                <a:latin typeface="Century Gothic"/>
                <a:ea typeface="Century Gothic"/>
                <a:cs typeface="Century Gothic"/>
                <a:sym typeface="Century Gothic"/>
              </a:defRPr>
            </a:pPr>
            <a:r>
              <a:rPr dirty="0"/>
              <a:t>Is there a moderation feature or a report abuse button?</a:t>
            </a:r>
            <a:br>
              <a:rPr dirty="0"/>
            </a:br>
            <a:endParaRPr dirty="0"/>
          </a:p>
        </p:txBody>
      </p:sp>
      <p:sp>
        <p:nvSpPr>
          <p:cNvPr id="122" name="Shape 122"/>
          <p:cNvSpPr/>
          <p:nvPr/>
        </p:nvSpPr>
        <p:spPr>
          <a:xfrm>
            <a:off x="1301750" y="195262"/>
            <a:ext cx="7222431" cy="650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600" b="1">
                <a:solidFill>
                  <a:srgbClr val="00A98D"/>
                </a:solidFill>
                <a:latin typeface="Century Gothic"/>
                <a:ea typeface="Century Gothic"/>
                <a:cs typeface="Century Gothic"/>
                <a:sym typeface="Century Gothic"/>
              </a:defRPr>
            </a:lvl1pPr>
          </a:lstStyle>
          <a:p>
            <a:r>
              <a:t>Gaming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1">
                                            <p:bg/>
                                          </p:spTgt>
                                        </p:tgtEl>
                                        <p:attrNameLst>
                                          <p:attrName>style.visibility</p:attrName>
                                        </p:attrNameLst>
                                      </p:cBhvr>
                                      <p:to>
                                        <p:strVal val="visible"/>
                                      </p:to>
                                    </p:set>
                                    <p:anim calcmode="lin" valueType="num">
                                      <p:cBhvr>
                                        <p:cTn id="7" dur="500" fill="hold"/>
                                        <p:tgtEl>
                                          <p:spTgt spid="121">
                                            <p:bg/>
                                          </p:spTgt>
                                        </p:tgtEl>
                                        <p:attrNameLst>
                                          <p:attrName>ppt_x</p:attrName>
                                        </p:attrNameLst>
                                      </p:cBhvr>
                                      <p:tavLst>
                                        <p:tav tm="0">
                                          <p:val>
                                            <p:strVal val="#ppt_x"/>
                                          </p:val>
                                        </p:tav>
                                        <p:tav tm="100000">
                                          <p:val>
                                            <p:strVal val="#ppt_x"/>
                                          </p:val>
                                        </p:tav>
                                      </p:tavLst>
                                    </p:anim>
                                    <p:anim calcmode="lin" valueType="num">
                                      <p:cBhvr>
                                        <p:cTn id="8" dur="500" fill="hold"/>
                                        <p:tgtEl>
                                          <p:spTgt spid="121">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1">
                                            <p:txEl>
                                              <p:pRg st="0" end="0"/>
                                            </p:txEl>
                                          </p:spTgt>
                                        </p:tgtEl>
                                        <p:attrNameLst>
                                          <p:attrName>style.visibility</p:attrName>
                                        </p:attrNameLst>
                                      </p:cBhvr>
                                      <p:to>
                                        <p:strVal val="visible"/>
                                      </p:to>
                                    </p:set>
                                    <p:anim calcmode="lin" valueType="num">
                                      <p:cBhvr>
                                        <p:cTn id="11" dur="500" fill="hold"/>
                                        <p:tgtEl>
                                          <p:spTgt spid="121">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iterate>
                                    <p:tmAbs val="0"/>
                                  </p:iterate>
                                  <p:childTnLst>
                                    <p:set>
                                      <p:cBhvr>
                                        <p:cTn id="16" fill="hold"/>
                                        <p:tgtEl>
                                          <p:spTgt spid="121">
                                            <p:txEl>
                                              <p:pRg st="2" end="2"/>
                                            </p:txEl>
                                          </p:spTgt>
                                        </p:tgtEl>
                                        <p:attrNameLst>
                                          <p:attrName>style.visibility</p:attrName>
                                        </p:attrNameLst>
                                      </p:cBhvr>
                                      <p:to>
                                        <p:strVal val="visible"/>
                                      </p:to>
                                    </p:set>
                                    <p:anim calcmode="lin" valueType="num">
                                      <p:cBhvr>
                                        <p:cTn id="17" dur="500" fill="hold"/>
                                        <p:tgtEl>
                                          <p:spTgt spid="121">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12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1" nodeType="clickEffect">
                                  <p:stCondLst>
                                    <p:cond delay="0"/>
                                  </p:stCondLst>
                                  <p:iterate>
                                    <p:tmAbs val="0"/>
                                  </p:iterate>
                                  <p:childTnLst>
                                    <p:set>
                                      <p:cBhvr>
                                        <p:cTn id="22" fill="hold"/>
                                        <p:tgtEl>
                                          <p:spTgt spid="121">
                                            <p:txEl>
                                              <p:pRg st="4" end="4"/>
                                            </p:txEl>
                                          </p:spTgt>
                                        </p:tgtEl>
                                        <p:attrNameLst>
                                          <p:attrName>style.visibility</p:attrName>
                                        </p:attrNameLst>
                                      </p:cBhvr>
                                      <p:to>
                                        <p:strVal val="visible"/>
                                      </p:to>
                                    </p:set>
                                    <p:anim calcmode="lin" valueType="num">
                                      <p:cBhvr>
                                        <p:cTn id="23" dur="500" fill="hold"/>
                                        <p:tgtEl>
                                          <p:spTgt spid="121">
                                            <p:txEl>
                                              <p:pRg st="4" end="4"/>
                                            </p:txEl>
                                          </p:spTgt>
                                        </p:tgtEl>
                                        <p:attrNameLst>
                                          <p:attrName>ppt_x</p:attrName>
                                        </p:attrNameLst>
                                      </p:cBhvr>
                                      <p:tavLst>
                                        <p:tav tm="0">
                                          <p:val>
                                            <p:strVal val="#ppt_x"/>
                                          </p:val>
                                        </p:tav>
                                        <p:tav tm="100000">
                                          <p:val>
                                            <p:strVal val="#ppt_x"/>
                                          </p:val>
                                        </p:tav>
                                      </p:tavLst>
                                    </p:anim>
                                    <p:anim calcmode="lin" valueType="num">
                                      <p:cBhvr>
                                        <p:cTn id="24" dur="500" fill="hold"/>
                                        <p:tgtEl>
                                          <p:spTgt spid="12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1" nodeType="clickEffect">
                                  <p:stCondLst>
                                    <p:cond delay="0"/>
                                  </p:stCondLst>
                                  <p:iterate>
                                    <p:tmAbs val="0"/>
                                  </p:iterate>
                                  <p:childTnLst>
                                    <p:set>
                                      <p:cBhvr>
                                        <p:cTn id="28" fill="hold"/>
                                        <p:tgtEl>
                                          <p:spTgt spid="121">
                                            <p:txEl>
                                              <p:pRg st="6" end="6"/>
                                            </p:txEl>
                                          </p:spTgt>
                                        </p:tgtEl>
                                        <p:attrNameLst>
                                          <p:attrName>style.visibility</p:attrName>
                                        </p:attrNameLst>
                                      </p:cBhvr>
                                      <p:to>
                                        <p:strVal val="visible"/>
                                      </p:to>
                                    </p:set>
                                    <p:anim calcmode="lin" valueType="num">
                                      <p:cBhvr>
                                        <p:cTn id="29" dur="500" fill="hold"/>
                                        <p:tgtEl>
                                          <p:spTgt spid="121">
                                            <p:txEl>
                                              <p:pRg st="6" end="6"/>
                                            </p:txEl>
                                          </p:spTgt>
                                        </p:tgtEl>
                                        <p:attrNameLst>
                                          <p:attrName>ppt_x</p:attrName>
                                        </p:attrNameLst>
                                      </p:cBhvr>
                                      <p:tavLst>
                                        <p:tav tm="0">
                                          <p:val>
                                            <p:strVal val="#ppt_x"/>
                                          </p:val>
                                        </p:tav>
                                        <p:tav tm="100000">
                                          <p:val>
                                            <p:strVal val="#ppt_x"/>
                                          </p:val>
                                        </p:tav>
                                      </p:tavLst>
                                    </p:anim>
                                    <p:anim calcmode="lin" valueType="num">
                                      <p:cBhvr>
                                        <p:cTn id="30" dur="500" fill="hold"/>
                                        <p:tgtEl>
                                          <p:spTgt spid="12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1" nodeType="clickEffect">
                                  <p:stCondLst>
                                    <p:cond delay="0"/>
                                  </p:stCondLst>
                                  <p:iterate>
                                    <p:tmAbs val="0"/>
                                  </p:iterate>
                                  <p:childTnLst>
                                    <p:set>
                                      <p:cBhvr>
                                        <p:cTn id="34" fill="hold"/>
                                        <p:tgtEl>
                                          <p:spTgt spid="121">
                                            <p:txEl>
                                              <p:pRg st="8" end="8"/>
                                            </p:txEl>
                                          </p:spTgt>
                                        </p:tgtEl>
                                        <p:attrNameLst>
                                          <p:attrName>style.visibility</p:attrName>
                                        </p:attrNameLst>
                                      </p:cBhvr>
                                      <p:to>
                                        <p:strVal val="visible"/>
                                      </p:to>
                                    </p:set>
                                    <p:anim calcmode="lin" valueType="num">
                                      <p:cBhvr>
                                        <p:cTn id="35" dur="500" fill="hold"/>
                                        <p:tgtEl>
                                          <p:spTgt spid="121">
                                            <p:txEl>
                                              <p:pRg st="8" end="8"/>
                                            </p:txEl>
                                          </p:spTgt>
                                        </p:tgtEl>
                                        <p:attrNameLst>
                                          <p:attrName>ppt_x</p:attrName>
                                        </p:attrNameLst>
                                      </p:cBhvr>
                                      <p:tavLst>
                                        <p:tav tm="0">
                                          <p:val>
                                            <p:strVal val="#ppt_x"/>
                                          </p:val>
                                        </p:tav>
                                        <p:tav tm="100000">
                                          <p:val>
                                            <p:strVal val="#ppt_x"/>
                                          </p:val>
                                        </p:tav>
                                      </p:tavLst>
                                    </p:anim>
                                    <p:anim calcmode="lin" valueType="num">
                                      <p:cBhvr>
                                        <p:cTn id="36" dur="500" fill="hold"/>
                                        <p:tgtEl>
                                          <p:spTgt spid="12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1" nodeType="clickEffect">
                                  <p:stCondLst>
                                    <p:cond delay="0"/>
                                  </p:stCondLst>
                                  <p:iterate>
                                    <p:tmAbs val="0"/>
                                  </p:iterate>
                                  <p:childTnLst>
                                    <p:set>
                                      <p:cBhvr>
                                        <p:cTn id="40" fill="hold"/>
                                        <p:tgtEl>
                                          <p:spTgt spid="121">
                                            <p:txEl>
                                              <p:pRg st="9" end="9"/>
                                            </p:txEl>
                                          </p:spTgt>
                                        </p:tgtEl>
                                        <p:attrNameLst>
                                          <p:attrName>style.visibility</p:attrName>
                                        </p:attrNameLst>
                                      </p:cBhvr>
                                      <p:to>
                                        <p:strVal val="visible"/>
                                      </p:to>
                                    </p:set>
                                    <p:anim calcmode="lin" valueType="num">
                                      <p:cBhvr>
                                        <p:cTn id="41" dur="500" fill="hold"/>
                                        <p:tgtEl>
                                          <p:spTgt spid="121">
                                            <p:txEl>
                                              <p:pRg st="9" end="9"/>
                                            </p:txEl>
                                          </p:spTgt>
                                        </p:tgtEl>
                                        <p:attrNameLst>
                                          <p:attrName>ppt_x</p:attrName>
                                        </p:attrNameLst>
                                      </p:cBhvr>
                                      <p:tavLst>
                                        <p:tav tm="0">
                                          <p:val>
                                            <p:strVal val="#ppt_x"/>
                                          </p:val>
                                        </p:tav>
                                        <p:tav tm="100000">
                                          <p:val>
                                            <p:strVal val="#ppt_x"/>
                                          </p:val>
                                        </p:tav>
                                      </p:tavLst>
                                    </p:anim>
                                    <p:anim calcmode="lin" valueType="num">
                                      <p:cBhvr>
                                        <p:cTn id="42" dur="500" fill="hold"/>
                                        <p:tgtEl>
                                          <p:spTgt spid="12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1" build="p"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p:nvPr/>
        </p:nvSpPr>
        <p:spPr>
          <a:xfrm>
            <a:off x="4437305" y="3380669"/>
            <a:ext cx="523390" cy="350662"/>
          </a:xfrm>
          <a:prstGeom prst="rect">
            <a:avLst/>
          </a:prstGeom>
          <a:ln w="12700">
            <a:miter lim="400000"/>
          </a:ln>
        </p:spPr>
        <p:txBody>
          <a:bodyPr wrap="none" lIns="45719" rIns="45719">
            <a:spAutoFit/>
          </a:bodyPr>
          <a:lstStyle/>
          <a:p>
            <a:endParaRPr/>
          </a:p>
        </p:txBody>
      </p:sp>
      <p:sp>
        <p:nvSpPr>
          <p:cNvPr id="126" name="Shape 126"/>
          <p:cNvSpPr/>
          <p:nvPr/>
        </p:nvSpPr>
        <p:spPr>
          <a:xfrm>
            <a:off x="436805" y="205669"/>
            <a:ext cx="1213159" cy="350662"/>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r>
              <a:t>Jigsaw</a:t>
            </a:r>
          </a:p>
        </p:txBody>
      </p:sp>
      <p:sp>
        <p:nvSpPr>
          <p:cNvPr id="2" name="Rectangle 1"/>
          <p:cNvSpPr/>
          <p:nvPr/>
        </p:nvSpPr>
        <p:spPr>
          <a:xfrm>
            <a:off x="2286000" y="3105835"/>
            <a:ext cx="4572000" cy="646331"/>
          </a:xfrm>
          <a:prstGeom prst="rect">
            <a:avLst/>
          </a:prstGeom>
        </p:spPr>
        <p:txBody>
          <a:bodyPr>
            <a:spAutoFit/>
          </a:bodyPr>
          <a:lstStyle/>
          <a:p>
            <a:r>
              <a:rPr lang="en-GB" dirty="0">
                <a:hlinkClick r:id="rId2"/>
              </a:rPr>
              <a:t>https://www.youtube.com/watch?v=_o8auwnJtqE&amp;safe=true</a:t>
            </a:r>
            <a:endParaRPr lang="en-GB" dirty="0"/>
          </a:p>
        </p:txBody>
      </p:sp>
    </p:spTree>
  </p:cSld>
  <p:clrMapOvr>
    <a:masterClrMapping/>
  </p:clrMapOvr>
  <p:transition spd="slow"/>
  <p:timing>
    <p:tnLst>
      <p:par>
        <p:cTn id="1" dur="indefinite" restart="never" fill="hold"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body" idx="4294967295"/>
          </p:nvPr>
        </p:nvSpPr>
        <p:spPr>
          <a:xfrm>
            <a:off x="0" y="1295400"/>
            <a:ext cx="8229600" cy="6192838"/>
          </a:xfrm>
          <a:prstGeom prst="rect">
            <a:avLst/>
          </a:prstGeom>
        </p:spPr>
        <p:txBody>
          <a:bodyPr>
            <a:normAutofit/>
          </a:bodyPr>
          <a:lstStyle/>
          <a:p>
            <a:pPr marL="0" indent="0">
              <a:spcBef>
                <a:spcPts val="500"/>
              </a:spcBef>
              <a:buSzTx/>
              <a:buFont typeface="Arial"/>
              <a:buNone/>
              <a:defRPr sz="2400">
                <a:latin typeface="Century Gothic"/>
                <a:ea typeface="Century Gothic"/>
                <a:cs typeface="Century Gothic"/>
                <a:sym typeface="Century Gothic"/>
              </a:defRPr>
            </a:pPr>
            <a:r>
              <a:t>Explain to young people they should never pressurise anyone/be pressured into sending/posting an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Be clear about what can happen if they do send an unpleasant/threatening/inappropriate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Where the image goes next and who sees it will not be under their control.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Make sure they are aware it is against the law to take or hold an inappropriate image of someone under the age of 18. </a:t>
            </a:r>
          </a:p>
        </p:txBody>
      </p:sp>
      <p:sp>
        <p:nvSpPr>
          <p:cNvPr id="129" name="Shape 129"/>
          <p:cNvSpPr/>
          <p:nvPr/>
        </p:nvSpPr>
        <p:spPr>
          <a:xfrm>
            <a:off x="1835150" y="182562"/>
            <a:ext cx="6075264" cy="624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600" b="1">
                <a:solidFill>
                  <a:srgbClr val="00A98D"/>
                </a:solidFill>
                <a:latin typeface="Calibri"/>
                <a:ea typeface="Calibri"/>
                <a:cs typeface="Calibri"/>
                <a:sym typeface="Calibri"/>
              </a:defRPr>
            </a:lvl1pPr>
          </a:lstStyle>
          <a:p>
            <a:r>
              <a:t>Images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8">
                                            <p:bg/>
                                          </p:spTgt>
                                        </p:tgtEl>
                                        <p:attrNameLst>
                                          <p:attrName>style.visibility</p:attrName>
                                        </p:attrNameLst>
                                      </p:cBhvr>
                                      <p:to>
                                        <p:strVal val="visible"/>
                                      </p:to>
                                    </p:set>
                                    <p:anim calcmode="lin" valueType="num">
                                      <p:cBhvr>
                                        <p:cTn id="7" dur="500" fill="hold"/>
                                        <p:tgtEl>
                                          <p:spTgt spid="128">
                                            <p:bg/>
                                          </p:spTgt>
                                        </p:tgtEl>
                                        <p:attrNameLst>
                                          <p:attrName>ppt_x</p:attrName>
                                        </p:attrNameLst>
                                      </p:cBhvr>
                                      <p:tavLst>
                                        <p:tav tm="0">
                                          <p:val>
                                            <p:strVal val="#ppt_x"/>
                                          </p:val>
                                        </p:tav>
                                        <p:tav tm="100000">
                                          <p:val>
                                            <p:strVal val="#ppt_x"/>
                                          </p:val>
                                        </p:tav>
                                      </p:tavLst>
                                    </p:anim>
                                    <p:anim calcmode="lin" valueType="num">
                                      <p:cBhvr>
                                        <p:cTn id="8" dur="500" fill="hold"/>
                                        <p:tgtEl>
                                          <p:spTgt spid="128">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8">
                                            <p:txEl>
                                              <p:pRg st="0" end="0"/>
                                            </p:txEl>
                                          </p:spTgt>
                                        </p:tgtEl>
                                        <p:attrNameLst>
                                          <p:attrName>style.visibility</p:attrName>
                                        </p:attrNameLst>
                                      </p:cBhvr>
                                      <p:to>
                                        <p:strVal val="visible"/>
                                      </p:to>
                                    </p:set>
                                    <p:anim calcmode="lin" valueType="num">
                                      <p:cBhvr>
                                        <p:cTn id="11" dur="500" fill="hold"/>
                                        <p:tgtEl>
                                          <p:spTgt spid="128">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1" nodeType="afterEffect">
                                  <p:stCondLst>
                                    <p:cond delay="0"/>
                                  </p:stCondLst>
                                  <p:iterate>
                                    <p:tmAbs val="0"/>
                                  </p:iterate>
                                  <p:childTnLst>
                                    <p:set>
                                      <p:cBhvr>
                                        <p:cTn id="15" fill="hold"/>
                                        <p:tgtEl>
                                          <p:spTgt spid="128">
                                            <p:txEl>
                                              <p:pRg st="1" end="1"/>
                                            </p:txEl>
                                          </p:spTgt>
                                        </p:tgtEl>
                                        <p:attrNameLst>
                                          <p:attrName>style.visibility</p:attrName>
                                        </p:attrNameLst>
                                      </p:cBhvr>
                                      <p:to>
                                        <p:strVal val="visible"/>
                                      </p:to>
                                    </p:set>
                                    <p:anim calcmode="lin" valueType="num">
                                      <p:cBhvr>
                                        <p:cTn id="16" dur="500" fill="hold"/>
                                        <p:tgtEl>
                                          <p:spTgt spid="128">
                                            <p:txEl>
                                              <p:pRg st="1" end="1"/>
                                            </p:txEl>
                                          </p:spTgt>
                                        </p:tgtEl>
                                        <p:attrNameLst>
                                          <p:attrName>ppt_x</p:attrName>
                                        </p:attrNameLst>
                                      </p:cBhvr>
                                      <p:tavLst>
                                        <p:tav tm="0">
                                          <p:val>
                                            <p:strVal val="#ppt_x"/>
                                          </p:val>
                                        </p:tav>
                                        <p:tav tm="100000">
                                          <p:val>
                                            <p:strVal val="#ppt_x"/>
                                          </p:val>
                                        </p:tav>
                                      </p:tavLst>
                                    </p:anim>
                                    <p:anim calcmode="lin" valueType="num">
                                      <p:cBhvr>
                                        <p:cTn id="17" dur="500" fill="hold"/>
                                        <p:tgtEl>
                                          <p:spTgt spid="12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1" nodeType="clickEffect">
                                  <p:stCondLst>
                                    <p:cond delay="0"/>
                                  </p:stCondLst>
                                  <p:iterate>
                                    <p:tmAbs val="0"/>
                                  </p:iterate>
                                  <p:childTnLst>
                                    <p:set>
                                      <p:cBhvr>
                                        <p:cTn id="21" fill="hold"/>
                                        <p:tgtEl>
                                          <p:spTgt spid="128">
                                            <p:txEl>
                                              <p:pRg st="2" end="2"/>
                                            </p:txEl>
                                          </p:spTgt>
                                        </p:tgtEl>
                                        <p:attrNameLst>
                                          <p:attrName>style.visibility</p:attrName>
                                        </p:attrNameLst>
                                      </p:cBhvr>
                                      <p:to>
                                        <p:strVal val="visible"/>
                                      </p:to>
                                    </p:set>
                                    <p:anim calcmode="lin" valueType="num">
                                      <p:cBhvr>
                                        <p:cTn id="22" dur="500" fill="hold"/>
                                        <p:tgtEl>
                                          <p:spTgt spid="128">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28">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1" nodeType="afterEffect">
                                  <p:stCondLst>
                                    <p:cond delay="0"/>
                                  </p:stCondLst>
                                  <p:iterate>
                                    <p:tmAbs val="0"/>
                                  </p:iterate>
                                  <p:childTnLst>
                                    <p:set>
                                      <p:cBhvr>
                                        <p:cTn id="26" fill="hold"/>
                                        <p:tgtEl>
                                          <p:spTgt spid="128">
                                            <p:txEl>
                                              <p:pRg st="3" end="3"/>
                                            </p:txEl>
                                          </p:spTgt>
                                        </p:tgtEl>
                                        <p:attrNameLst>
                                          <p:attrName>style.visibility</p:attrName>
                                        </p:attrNameLst>
                                      </p:cBhvr>
                                      <p:to>
                                        <p:strVal val="visible"/>
                                      </p:to>
                                    </p:set>
                                    <p:anim calcmode="lin" valueType="num">
                                      <p:cBhvr>
                                        <p:cTn id="27" dur="500" fill="hold"/>
                                        <p:tgtEl>
                                          <p:spTgt spid="128">
                                            <p:txEl>
                                              <p:pRg st="3" end="3"/>
                                            </p:txEl>
                                          </p:spTgt>
                                        </p:tgtEl>
                                        <p:attrNameLst>
                                          <p:attrName>ppt_x</p:attrName>
                                        </p:attrNameLst>
                                      </p:cBhvr>
                                      <p:tavLst>
                                        <p:tav tm="0">
                                          <p:val>
                                            <p:strVal val="#ppt_x"/>
                                          </p:val>
                                        </p:tav>
                                        <p:tav tm="100000">
                                          <p:val>
                                            <p:strVal val="#ppt_x"/>
                                          </p:val>
                                        </p:tav>
                                      </p:tavLst>
                                    </p:anim>
                                    <p:anim calcmode="lin" valueType="num">
                                      <p:cBhvr>
                                        <p:cTn id="28" dur="500" fill="hold"/>
                                        <p:tgtEl>
                                          <p:spTgt spid="12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1" nodeType="clickEffect">
                                  <p:stCondLst>
                                    <p:cond delay="0"/>
                                  </p:stCondLst>
                                  <p:iterate>
                                    <p:tmAbs val="0"/>
                                  </p:iterate>
                                  <p:childTnLst>
                                    <p:set>
                                      <p:cBhvr>
                                        <p:cTn id="32" fill="hold"/>
                                        <p:tgtEl>
                                          <p:spTgt spid="128">
                                            <p:txEl>
                                              <p:pRg st="4" end="4"/>
                                            </p:txEl>
                                          </p:spTgt>
                                        </p:tgtEl>
                                        <p:attrNameLst>
                                          <p:attrName>style.visibility</p:attrName>
                                        </p:attrNameLst>
                                      </p:cBhvr>
                                      <p:to>
                                        <p:strVal val="visible"/>
                                      </p:to>
                                    </p:set>
                                    <p:anim calcmode="lin" valueType="num">
                                      <p:cBhvr>
                                        <p:cTn id="33" dur="500" fill="hold"/>
                                        <p:tgtEl>
                                          <p:spTgt spid="128">
                                            <p:txEl>
                                              <p:pRg st="4" end="4"/>
                                            </p:txEl>
                                          </p:spTgt>
                                        </p:tgtEl>
                                        <p:attrNameLst>
                                          <p:attrName>ppt_x</p:attrName>
                                        </p:attrNameLst>
                                      </p:cBhvr>
                                      <p:tavLst>
                                        <p:tav tm="0">
                                          <p:val>
                                            <p:strVal val="#ppt_x"/>
                                          </p:val>
                                        </p:tav>
                                        <p:tav tm="100000">
                                          <p:val>
                                            <p:strVal val="#ppt_x"/>
                                          </p:val>
                                        </p:tav>
                                      </p:tavLst>
                                    </p:anim>
                                    <p:anim calcmode="lin" valueType="num">
                                      <p:cBhvr>
                                        <p:cTn id="34" dur="500" fill="hold"/>
                                        <p:tgtEl>
                                          <p:spTgt spid="128">
                                            <p:txEl>
                                              <p:pRg st="4" end="4"/>
                                            </p:txEl>
                                          </p:spTgt>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 presetClass="entr" presetSubtype="4" fill="hold" grpId="1" nodeType="afterEffect">
                                  <p:stCondLst>
                                    <p:cond delay="0"/>
                                  </p:stCondLst>
                                  <p:iterate>
                                    <p:tmAbs val="0"/>
                                  </p:iterate>
                                  <p:childTnLst>
                                    <p:set>
                                      <p:cBhvr>
                                        <p:cTn id="37" fill="hold"/>
                                        <p:tgtEl>
                                          <p:spTgt spid="128">
                                            <p:txEl>
                                              <p:pRg st="5" end="5"/>
                                            </p:txEl>
                                          </p:spTgt>
                                        </p:tgtEl>
                                        <p:attrNameLst>
                                          <p:attrName>style.visibility</p:attrName>
                                        </p:attrNameLst>
                                      </p:cBhvr>
                                      <p:to>
                                        <p:strVal val="visible"/>
                                      </p:to>
                                    </p:set>
                                    <p:anim calcmode="lin" valueType="num">
                                      <p:cBhvr>
                                        <p:cTn id="38" dur="500" fill="hold"/>
                                        <p:tgtEl>
                                          <p:spTgt spid="128">
                                            <p:txEl>
                                              <p:pRg st="5" end="5"/>
                                            </p:txEl>
                                          </p:spTgt>
                                        </p:tgtEl>
                                        <p:attrNameLst>
                                          <p:attrName>ppt_x</p:attrName>
                                        </p:attrNameLst>
                                      </p:cBhvr>
                                      <p:tavLst>
                                        <p:tav tm="0">
                                          <p:val>
                                            <p:strVal val="#ppt_x"/>
                                          </p:val>
                                        </p:tav>
                                        <p:tav tm="100000">
                                          <p:val>
                                            <p:strVal val="#ppt_x"/>
                                          </p:val>
                                        </p:tav>
                                      </p:tavLst>
                                    </p:anim>
                                    <p:anim calcmode="lin" valueType="num">
                                      <p:cBhvr>
                                        <p:cTn id="39" dur="500" fill="hold"/>
                                        <p:tgtEl>
                                          <p:spTgt spid="12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1" nodeType="clickEffect">
                                  <p:stCondLst>
                                    <p:cond delay="0"/>
                                  </p:stCondLst>
                                  <p:iterate>
                                    <p:tmAbs val="0"/>
                                  </p:iterate>
                                  <p:childTnLst>
                                    <p:set>
                                      <p:cBhvr>
                                        <p:cTn id="43" fill="hold"/>
                                        <p:tgtEl>
                                          <p:spTgt spid="128">
                                            <p:txEl>
                                              <p:pRg st="6" end="6"/>
                                            </p:txEl>
                                          </p:spTgt>
                                        </p:tgtEl>
                                        <p:attrNameLst>
                                          <p:attrName>style.visibility</p:attrName>
                                        </p:attrNameLst>
                                      </p:cBhvr>
                                      <p:to>
                                        <p:strVal val="visible"/>
                                      </p:to>
                                    </p:set>
                                    <p:anim calcmode="lin" valueType="num">
                                      <p:cBhvr>
                                        <p:cTn id="44" dur="500" fill="hold"/>
                                        <p:tgtEl>
                                          <p:spTgt spid="128">
                                            <p:txEl>
                                              <p:pRg st="6" end="6"/>
                                            </p:txEl>
                                          </p:spTgt>
                                        </p:tgtEl>
                                        <p:attrNameLst>
                                          <p:attrName>ppt_x</p:attrName>
                                        </p:attrNameLst>
                                      </p:cBhvr>
                                      <p:tavLst>
                                        <p:tav tm="0">
                                          <p:val>
                                            <p:strVal val="#ppt_x"/>
                                          </p:val>
                                        </p:tav>
                                        <p:tav tm="100000">
                                          <p:val>
                                            <p:strVal val="#ppt_x"/>
                                          </p:val>
                                        </p:tav>
                                      </p:tavLst>
                                    </p:anim>
                                    <p:anim calcmode="lin" valueType="num">
                                      <p:cBhvr>
                                        <p:cTn id="45" dur="500" fill="hold"/>
                                        <p:tgtEl>
                                          <p:spTgt spid="12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1" build="p"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p:nvPr/>
        </p:nvSpPr>
        <p:spPr>
          <a:xfrm>
            <a:off x="24902" y="74929"/>
            <a:ext cx="8909650" cy="6428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800" b="1" u="sng">
                <a:solidFill>
                  <a:srgbClr val="3A3A3A"/>
                </a:solidFill>
                <a:latin typeface="Century Gothic"/>
                <a:ea typeface="Century Gothic"/>
                <a:cs typeface="Century Gothic"/>
                <a:sym typeface="Century Gothic"/>
              </a:defRPr>
            </a:pPr>
            <a:r>
              <a:rPr dirty="0"/>
              <a:t>What is cyberbullying?</a:t>
            </a:r>
          </a:p>
          <a:p>
            <a:pPr defTabSz="457200">
              <a:defRPr sz="2500">
                <a:solidFill>
                  <a:srgbClr val="494949"/>
                </a:solidFill>
                <a:latin typeface="Century Gothic"/>
                <a:ea typeface="Century Gothic"/>
                <a:cs typeface="Century Gothic"/>
                <a:sym typeface="Century Gothic"/>
              </a:defRPr>
            </a:pPr>
            <a:r>
              <a:rPr dirty="0"/>
              <a:t>Cyberbullying is the use of digital-communication tools (such as the Internet and cell phones) to make another person feel angry, sad, or scared, usually again and again.</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Examples of cyberbullying include sending hurtful texts or instant messages, posting embarrassing photos or video on social media, and spreading mean </a:t>
            </a:r>
            <a:r>
              <a:rPr dirty="0" err="1"/>
              <a:t>rumours</a:t>
            </a:r>
            <a:r>
              <a:rPr dirty="0"/>
              <a:t> online or with mobile phones.</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If you're trying to figure out whether your child is being cyberbullied, think about whether the offender is being hurtful </a:t>
            </a:r>
            <a:r>
              <a:rPr i="1" dirty="0"/>
              <a:t>intentionally</a:t>
            </a:r>
            <a:r>
              <a:rPr dirty="0"/>
              <a:t> and </a:t>
            </a:r>
            <a:r>
              <a:rPr i="1" dirty="0"/>
              <a:t>repeatedly</a:t>
            </a:r>
            <a:r>
              <a:rPr dirty="0"/>
              <a:t>. If the answer is no, the offender might simply need to learn better online </a:t>
            </a:r>
            <a:r>
              <a:rPr dirty="0" err="1"/>
              <a:t>behaviour</a:t>
            </a:r>
            <a:r>
              <a:rPr dirty="0"/>
              <a:t>. If the answer is yes, take it seriously.</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hape 140"/>
          <p:cNvSpPr/>
          <p:nvPr/>
        </p:nvSpPr>
        <p:spPr>
          <a:xfrm>
            <a:off x="82537" y="78559"/>
            <a:ext cx="9253536" cy="64033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700" b="1" u="sng">
                <a:solidFill>
                  <a:srgbClr val="3A3A3A"/>
                </a:solidFill>
                <a:latin typeface="Century Gothic"/>
                <a:ea typeface="Century Gothic"/>
                <a:cs typeface="Century Gothic"/>
                <a:sym typeface="Century Gothic"/>
              </a:defRPr>
            </a:pPr>
            <a:r>
              <a:rPr dirty="0"/>
              <a:t>How do I report cyberbullying?</a:t>
            </a:r>
          </a:p>
          <a:p>
            <a:pPr defTabSz="457200">
              <a:defRPr sz="2400">
                <a:solidFill>
                  <a:srgbClr val="494949"/>
                </a:solidFill>
                <a:latin typeface="Century Gothic"/>
                <a:ea typeface="Century Gothic"/>
                <a:cs typeface="Century Gothic"/>
                <a:sym typeface="Century Gothic"/>
              </a:defRPr>
            </a:pPr>
            <a:r>
              <a:rPr dirty="0"/>
              <a:t>Social media sites such as </a:t>
            </a:r>
            <a:r>
              <a:rPr dirty="0">
                <a:solidFill>
                  <a:srgbClr val="259A0F"/>
                </a:solidFill>
                <a:hlinkClick r:id="rId2"/>
              </a:rPr>
              <a:t>Facebook</a:t>
            </a:r>
            <a:r>
              <a:rPr dirty="0"/>
              <a:t>, </a:t>
            </a:r>
            <a:r>
              <a:rPr dirty="0">
                <a:solidFill>
                  <a:srgbClr val="259A0F"/>
                </a:solidFill>
                <a:hlinkClick r:id="rId3"/>
              </a:rPr>
              <a:t>Instagram</a:t>
            </a:r>
            <a:r>
              <a:rPr dirty="0"/>
              <a:t>, and </a:t>
            </a:r>
            <a:r>
              <a:rPr dirty="0">
                <a:solidFill>
                  <a:srgbClr val="259A0F"/>
                </a:solidFill>
                <a:hlinkClick r:id="rId4"/>
              </a:rPr>
              <a:t>Snapchat</a:t>
            </a:r>
            <a:r>
              <a:rPr dirty="0"/>
              <a:t> have become more serious about helping users who have been targeted by bullies. If </a:t>
            </a:r>
            <a:r>
              <a:rPr b="1" dirty="0"/>
              <a:t>your child is bullied on a website or in an app</a:t>
            </a:r>
            <a:r>
              <a:rPr dirty="0"/>
              <a:t>, go to the company's site and look for a section offering support, such as "Community Guidelines," "Safety Center," "Parent Info," "Safety Tips," or something similar. </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your child is bullied or harassed over text message</a:t>
            </a:r>
            <a:r>
              <a:rPr dirty="0"/>
              <a:t>, call your mobile phone provider to report the number. You may be able to block it or change your phone number. Many carriers offer additional anti-bullying features for a fee.</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the abuse continues</a:t>
            </a:r>
            <a:r>
              <a:rPr dirty="0"/>
              <a:t>, you may need to </a:t>
            </a:r>
            <a:r>
              <a:rPr b="1" dirty="0"/>
              <a:t>enlist the help of your community</a:t>
            </a:r>
            <a:r>
              <a:rPr dirty="0"/>
              <a:t>: your child's school, his or her coaches, or other parents. If </a:t>
            </a:r>
            <a:r>
              <a:rPr b="1" dirty="0"/>
              <a:t>the communication contains threats</a:t>
            </a:r>
            <a:r>
              <a:rPr dirty="0"/>
              <a:t>, you'll need to report it to law enforcement.</a:t>
            </a: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p:nvPr/>
        </p:nvSpPr>
        <p:spPr>
          <a:xfrm>
            <a:off x="300522" y="-115571"/>
            <a:ext cx="7850112" cy="63525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457200" marR="584200" indent="-457200" defTabSz="457200">
              <a:spcBef>
                <a:spcPts val="1000"/>
              </a:spcBef>
              <a:tabLst>
                <a:tab pos="139700" algn="l"/>
                <a:tab pos="457200" algn="l"/>
              </a:tabLst>
              <a:defRPr sz="1900" b="1">
                <a:solidFill>
                  <a:srgbClr val="57A1BA"/>
                </a:solidFill>
                <a:latin typeface="Century Gothic"/>
                <a:ea typeface="Century Gothic"/>
                <a:cs typeface="Century Gothic"/>
                <a:sym typeface="Century Gothic"/>
              </a:defRPr>
            </a:pPr>
            <a:endParaRPr>
              <a:solidFill>
                <a:srgbClr val="494949"/>
              </a:solidFill>
            </a:endParaRPr>
          </a:p>
          <a:p>
            <a:pPr defTabSz="457200">
              <a:defRPr sz="1900" b="1" u="sng">
                <a:solidFill>
                  <a:srgbClr val="3A3A3A"/>
                </a:solidFill>
                <a:latin typeface="Century Gothic"/>
                <a:ea typeface="Century Gothic"/>
                <a:cs typeface="Century Gothic"/>
                <a:sym typeface="Century Gothic"/>
              </a:defRPr>
            </a:pPr>
            <a:r>
              <a:t>What can I tell my child to do if he or she is being cyberbullied?</a:t>
            </a:r>
          </a:p>
          <a:p>
            <a:pPr defTabSz="457200">
              <a:defRPr sz="1900">
                <a:solidFill>
                  <a:srgbClr val="494949"/>
                </a:solidFill>
                <a:latin typeface="Century Gothic"/>
                <a:ea typeface="Century Gothic"/>
                <a:cs typeface="Century Gothic"/>
                <a:sym typeface="Century Gothic"/>
              </a:defRPr>
            </a:pPr>
            <a:endParaRPr/>
          </a:p>
          <a:p>
            <a:pPr defTabSz="457200">
              <a:defRPr sz="1900">
                <a:solidFill>
                  <a:srgbClr val="494949"/>
                </a:solidFill>
                <a:latin typeface="Century Gothic"/>
                <a:ea typeface="Century Gothic"/>
                <a:cs typeface="Century Gothic"/>
                <a:sym typeface="Century Gothic"/>
              </a:defRPr>
            </a:pPr>
            <a:r>
              <a:rPr b="1"/>
              <a:t>Sign off the computer. </a:t>
            </a:r>
            <a:r>
              <a:t>Ignore the attacks and walk away from the cyberbully.</a:t>
            </a:r>
          </a:p>
          <a:p>
            <a:pPr defTabSz="457200">
              <a:defRPr sz="1900">
                <a:solidFill>
                  <a:srgbClr val="494949"/>
                </a:solidFill>
                <a:latin typeface="Century Gothic"/>
                <a:ea typeface="Century Gothic"/>
                <a:cs typeface="Century Gothic"/>
                <a:sym typeface="Century Gothic"/>
              </a:defRPr>
            </a:pPr>
            <a:r>
              <a:rPr b="1"/>
              <a:t>Don't respond or retaliate.</a:t>
            </a:r>
            <a:r>
              <a:t> If you're angry or hurt, you might say things you'll regret later. Cyberbullies often want to get a reaction out of you, so don't let them know their plans have worked.</a:t>
            </a:r>
          </a:p>
          <a:p>
            <a:pPr defTabSz="457200">
              <a:defRPr sz="1900">
                <a:solidFill>
                  <a:srgbClr val="494949"/>
                </a:solidFill>
                <a:latin typeface="Century Gothic"/>
                <a:ea typeface="Century Gothic"/>
                <a:cs typeface="Century Gothic"/>
                <a:sym typeface="Century Gothic"/>
              </a:defRPr>
            </a:pPr>
            <a:r>
              <a:rPr b="1"/>
              <a:t>Block the bully.</a:t>
            </a:r>
            <a:r>
              <a:t> If you get mean messages through IM or a social-networking site, take the person off your buddy or friends list. You also can delete messages from bullies without reading them.</a:t>
            </a:r>
          </a:p>
          <a:p>
            <a:pPr defTabSz="457200">
              <a:defRPr sz="1900">
                <a:solidFill>
                  <a:srgbClr val="494949"/>
                </a:solidFill>
                <a:latin typeface="Century Gothic"/>
                <a:ea typeface="Century Gothic"/>
                <a:cs typeface="Century Gothic"/>
                <a:sym typeface="Century Gothic"/>
              </a:defRPr>
            </a:pPr>
            <a:r>
              <a:rPr b="1"/>
              <a:t>Save and print out bullying messages.</a:t>
            </a:r>
            <a:r>
              <a:t> If the harassment continues, save the evidence. This could be important proof to show parents or teachers if the bullying doesn't stop.</a:t>
            </a:r>
          </a:p>
          <a:p>
            <a:pPr defTabSz="457200">
              <a:defRPr sz="1900">
                <a:solidFill>
                  <a:srgbClr val="494949"/>
                </a:solidFill>
                <a:latin typeface="Century Gothic"/>
                <a:ea typeface="Century Gothic"/>
                <a:cs typeface="Century Gothic"/>
                <a:sym typeface="Century Gothic"/>
              </a:defRPr>
            </a:pPr>
            <a:r>
              <a:rPr b="1"/>
              <a:t>Talk to a friend. </a:t>
            </a:r>
            <a:r>
              <a:t>When someone makes you feel bad, sometimes it can help to talk the situation over with a friend.</a:t>
            </a:r>
          </a:p>
          <a:p>
            <a:pPr defTabSz="457200">
              <a:defRPr sz="1900">
                <a:solidFill>
                  <a:srgbClr val="494949"/>
                </a:solidFill>
                <a:latin typeface="Century Gothic"/>
                <a:ea typeface="Century Gothic"/>
                <a:cs typeface="Century Gothic"/>
                <a:sym typeface="Century Gothic"/>
              </a:defRPr>
            </a:pPr>
            <a:r>
              <a:rPr b="1"/>
              <a:t>Tell a trusted adult.</a:t>
            </a:r>
            <a:r>
              <a:t> A trusted adult is someone you believe will listen and who has the skills, desire, and authority to help you. Telling an adult isn't telling -- it's standing up for yourself. And, even if the bullying occurs online, your school probably has rules against it.</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p:nvPr/>
        </p:nvSpPr>
        <p:spPr>
          <a:xfrm>
            <a:off x="291314" y="748030"/>
            <a:ext cx="8191772" cy="5103961"/>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a:spcBef>
                <a:spcPts val="400"/>
              </a:spcBef>
              <a:defRPr sz="2300" b="1" u="sng">
                <a:latin typeface="Century Gothic"/>
                <a:ea typeface="Century Gothic"/>
                <a:cs typeface="Century Gothic"/>
                <a:sym typeface="Century Gothic"/>
              </a:defRPr>
            </a:pPr>
            <a:r>
              <a:rPr dirty="0"/>
              <a:t>What do parental controls do?</a:t>
            </a:r>
          </a:p>
          <a:p>
            <a:pPr>
              <a:spcBef>
                <a:spcPts val="400"/>
              </a:spcBef>
              <a:defRPr sz="2300">
                <a:latin typeface="Century Gothic"/>
                <a:ea typeface="Century Gothic"/>
                <a:cs typeface="Century Gothic"/>
                <a:sym typeface="Century Gothic"/>
              </a:defRPr>
            </a:pPr>
            <a:endParaRPr lang="en-GB" dirty="0" smtClean="0"/>
          </a:p>
          <a:p>
            <a:pPr>
              <a:spcBef>
                <a:spcPts val="400"/>
              </a:spcBef>
              <a:defRPr sz="2300">
                <a:latin typeface="Century Gothic"/>
                <a:ea typeface="Century Gothic"/>
                <a:cs typeface="Century Gothic"/>
                <a:sym typeface="Century Gothic"/>
              </a:defRPr>
            </a:pPr>
            <a:r>
              <a:rPr dirty="0" smtClean="0"/>
              <a:t>There </a:t>
            </a:r>
            <a:r>
              <a:rPr dirty="0"/>
              <a:t>are many types of controls available, and they allow you to do a number of different things, such as</a:t>
            </a:r>
            <a:r>
              <a:rPr dirty="0" smtClean="0"/>
              <a:t>:</a:t>
            </a:r>
            <a:endParaRPr lang="en-GB" dirty="0" smtClean="0"/>
          </a:p>
          <a:p>
            <a:pPr>
              <a:spcBef>
                <a:spcPts val="400"/>
              </a:spcBef>
              <a:defRPr sz="2300">
                <a:latin typeface="Century Gothic"/>
                <a:ea typeface="Century Gothic"/>
                <a:cs typeface="Century Gothic"/>
                <a:sym typeface="Century Gothic"/>
              </a:defRPr>
            </a:pPr>
            <a:endParaRPr dirty="0"/>
          </a:p>
          <a:p>
            <a:pPr>
              <a:spcBef>
                <a:spcPts val="400"/>
              </a:spcBef>
              <a:defRPr sz="2300">
                <a:latin typeface="Century Gothic"/>
                <a:ea typeface="Century Gothic"/>
                <a:cs typeface="Century Gothic"/>
                <a:sym typeface="Century Gothic"/>
              </a:defRPr>
            </a:pPr>
            <a:r>
              <a:rPr dirty="0"/>
              <a:t>- </a:t>
            </a:r>
            <a:r>
              <a:rPr b="1" dirty="0"/>
              <a:t>filter and block </a:t>
            </a:r>
            <a:r>
              <a:rPr dirty="0"/>
              <a:t>content you don't want your children to see – such as violence and pornography</a:t>
            </a:r>
          </a:p>
          <a:p>
            <a:pPr>
              <a:spcBef>
                <a:spcPts val="400"/>
              </a:spcBef>
              <a:defRPr sz="2300">
                <a:latin typeface="Century Gothic"/>
                <a:ea typeface="Century Gothic"/>
                <a:cs typeface="Century Gothic"/>
                <a:sym typeface="Century Gothic"/>
              </a:defRPr>
            </a:pPr>
            <a:r>
              <a:rPr dirty="0"/>
              <a:t>- </a:t>
            </a:r>
            <a:r>
              <a:rPr b="1" dirty="0"/>
              <a:t>restrict information </a:t>
            </a:r>
            <a:r>
              <a:rPr dirty="0"/>
              <a:t>that can be shared</a:t>
            </a:r>
          </a:p>
          <a:p>
            <a:pPr>
              <a:spcBef>
                <a:spcPts val="400"/>
              </a:spcBef>
              <a:defRPr sz="2300">
                <a:latin typeface="Century Gothic"/>
                <a:ea typeface="Century Gothic"/>
                <a:cs typeface="Century Gothic"/>
                <a:sym typeface="Century Gothic"/>
              </a:defRPr>
            </a:pPr>
            <a:r>
              <a:rPr dirty="0"/>
              <a:t>- </a:t>
            </a:r>
            <a:r>
              <a:rPr b="1" dirty="0"/>
              <a:t>set time limits </a:t>
            </a:r>
            <a:r>
              <a:rPr dirty="0"/>
              <a:t>on how long children are online</a:t>
            </a:r>
          </a:p>
          <a:p>
            <a:pPr>
              <a:spcBef>
                <a:spcPts val="400"/>
              </a:spcBef>
              <a:defRPr sz="2300">
                <a:latin typeface="Century Gothic"/>
                <a:ea typeface="Century Gothic"/>
                <a:cs typeface="Century Gothic"/>
                <a:sym typeface="Century Gothic"/>
              </a:defRPr>
            </a:pPr>
            <a:r>
              <a:rPr dirty="0"/>
              <a:t>- </a:t>
            </a:r>
            <a:r>
              <a:rPr b="1" dirty="0"/>
              <a:t>control the time of day </a:t>
            </a:r>
            <a:r>
              <a:rPr dirty="0"/>
              <a:t>that children can access the internet</a:t>
            </a:r>
          </a:p>
          <a:p>
            <a:pPr>
              <a:spcBef>
                <a:spcPts val="400"/>
              </a:spcBef>
              <a:defRPr sz="2300">
                <a:latin typeface="Century Gothic"/>
                <a:ea typeface="Century Gothic"/>
                <a:cs typeface="Century Gothic"/>
                <a:sym typeface="Century Gothic"/>
              </a:defRPr>
            </a:pPr>
            <a:r>
              <a:rPr dirty="0"/>
              <a:t>- </a:t>
            </a:r>
            <a:r>
              <a:rPr b="1" dirty="0"/>
              <a:t>set different profiles</a:t>
            </a:r>
            <a:r>
              <a:rPr dirty="0"/>
              <a:t>, so that each family member can access content that's appropriate to them.</a:t>
            </a: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4662815"/>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b="1" dirty="0" err="1"/>
              <a:t>SafeSearch</a:t>
            </a:r>
            <a:r>
              <a:rPr dirty="0"/>
              <a:t> is a feature of </a:t>
            </a:r>
            <a:r>
              <a:rPr b="1" dirty="0"/>
              <a:t>Google Search</a:t>
            </a:r>
            <a:r>
              <a:rPr dirty="0"/>
              <a:t> that acts as an automated </a:t>
            </a:r>
            <a:r>
              <a:rPr b="1" dirty="0"/>
              <a:t>filter</a:t>
            </a:r>
            <a:r>
              <a:rPr dirty="0"/>
              <a:t> of pornography and potentially offensive content. ... </a:t>
            </a:r>
            <a:endParaRPr lang="en-GB" dirty="0" smtClean="0"/>
          </a:p>
          <a:p>
            <a:pPr defTabSz="457200">
              <a:defRPr sz="2700">
                <a:solidFill>
                  <a:srgbClr val="232323"/>
                </a:solidFill>
                <a:latin typeface="Century Gothic"/>
                <a:ea typeface="Century Gothic"/>
                <a:cs typeface="Century Gothic"/>
                <a:sym typeface="Century Gothic"/>
              </a:defRPr>
            </a:pPr>
            <a:endParaRPr lang="en-GB" dirty="0"/>
          </a:p>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dirty="0" smtClean="0"/>
              <a:t>On </a:t>
            </a:r>
            <a:r>
              <a:rPr dirty="0"/>
              <a:t>11 November 2009 </a:t>
            </a:r>
            <a:r>
              <a:rPr b="1" dirty="0"/>
              <a:t>Google</a:t>
            </a:r>
            <a:r>
              <a:rPr dirty="0"/>
              <a:t> introduced </a:t>
            </a:r>
            <a:r>
              <a:rPr b="1" dirty="0" err="1"/>
              <a:t>SafeSearch</a:t>
            </a:r>
            <a:r>
              <a:rPr dirty="0"/>
              <a:t> Lock, which allows users with </a:t>
            </a:r>
            <a:r>
              <a:rPr b="1" dirty="0"/>
              <a:t>Google</a:t>
            </a:r>
            <a:r>
              <a:rPr dirty="0"/>
              <a:t> accounts to lock on the "High" mode of </a:t>
            </a:r>
            <a:r>
              <a:rPr b="1" dirty="0" err="1"/>
              <a:t>SafeSearch</a:t>
            </a:r>
            <a:r>
              <a:rPr dirty="0"/>
              <a:t> in </a:t>
            </a:r>
            <a:r>
              <a:rPr b="1" dirty="0"/>
              <a:t>Google's</a:t>
            </a:r>
            <a:r>
              <a:rPr dirty="0"/>
              <a:t> Web, image and video searches.</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50783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defTabSz="457200">
              <a:defRPr sz="2700">
                <a:solidFill>
                  <a:srgbClr val="232323"/>
                </a:solidFill>
                <a:latin typeface="Century Gothic"/>
                <a:ea typeface="Century Gothic"/>
                <a:cs typeface="Century Gothic"/>
                <a:sym typeface="Century Gothic"/>
              </a:defRPr>
            </a:pPr>
            <a:endParaRPr dirty="0"/>
          </a:p>
        </p:txBody>
      </p:sp>
      <p:sp>
        <p:nvSpPr>
          <p:cNvPr id="2" name="TextBox 1"/>
          <p:cNvSpPr txBox="1"/>
          <p:nvPr/>
        </p:nvSpPr>
        <p:spPr>
          <a:xfrm>
            <a:off x="974596" y="478971"/>
            <a:ext cx="129778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GB" dirty="0" err="1"/>
              <a:t>S</a:t>
            </a:r>
            <a:r>
              <a:rPr lang="en-GB" dirty="0" err="1" smtClean="0"/>
              <a:t>afeSearch</a:t>
            </a:r>
            <a:endParaRPr kumimoji="0" lang="en-GB" sz="1800" b="0" i="0" u="none" strike="noStrike" cap="none" spc="0" normalizeH="0" baseline="0" dirty="0">
              <a:ln>
                <a:noFill/>
              </a:ln>
              <a:solidFill>
                <a:srgbClr val="000000"/>
              </a:solidFill>
              <a:effectLst/>
              <a:uFillTx/>
              <a:latin typeface="+mj-lt"/>
              <a:ea typeface="+mj-ea"/>
              <a:cs typeface="+mj-cs"/>
              <a:sym typeface="Arial"/>
            </a:endParaRPr>
          </a:p>
        </p:txBody>
      </p:sp>
      <p:sp>
        <p:nvSpPr>
          <p:cNvPr id="4" name="Rectangle 3"/>
          <p:cNvSpPr/>
          <p:nvPr/>
        </p:nvSpPr>
        <p:spPr>
          <a:xfrm>
            <a:off x="2286000" y="3105835"/>
            <a:ext cx="4572000" cy="646331"/>
          </a:xfrm>
          <a:prstGeom prst="rect">
            <a:avLst/>
          </a:prstGeom>
        </p:spPr>
        <p:txBody>
          <a:bodyPr>
            <a:spAutoFit/>
          </a:bodyPr>
          <a:lstStyle/>
          <a:p>
            <a:r>
              <a:rPr lang="en-GB" dirty="0">
                <a:hlinkClick r:id="rId2"/>
              </a:rPr>
              <a:t>https://www.youtube.com/watch?v=fHUVwF80Hgg&amp;safe=true</a:t>
            </a:r>
            <a:endParaRPr lang="en-GB" dirty="0"/>
          </a:p>
        </p:txBody>
      </p:sp>
    </p:spTree>
    <p:extLst>
      <p:ext uri="{BB962C8B-B14F-4D97-AF65-F5344CB8AC3E}">
        <p14:creationId xmlns:p14="http://schemas.microsoft.com/office/powerpoint/2010/main" val="3826814346"/>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4616648"/>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a:p>
            <a:pPr defTabSz="457200">
              <a:defRPr sz="4000" b="1">
                <a:solidFill>
                  <a:srgbClr val="525455"/>
                </a:solidFill>
                <a:latin typeface="Century Gothic"/>
                <a:ea typeface="Century Gothic"/>
                <a:cs typeface="Century Gothic"/>
                <a:sym typeface="Century Gothic"/>
              </a:defRPr>
            </a:pPr>
            <a:r>
              <a:rPr dirty="0"/>
              <a:t>6 easy steps to help keep your children safe online</a:t>
            </a:r>
            <a:endParaRPr dirty="0">
              <a:solidFill>
                <a:srgbClr val="000000"/>
              </a:solidFill>
            </a:endParaRPr>
          </a:p>
          <a:p>
            <a:pPr defTabSz="457200">
              <a:defRPr sz="1600">
                <a:solidFill>
                  <a:srgbClr val="525455"/>
                </a:solidFill>
                <a:latin typeface="Century Gothic"/>
                <a:ea typeface="Century Gothic"/>
                <a:cs typeface="Century Gothic"/>
                <a:sym typeface="Century Gothic"/>
              </a:defRPr>
            </a:pPr>
            <a:r>
              <a:rPr dirty="0"/>
              <a:t>Controls aren't a single solution to staying safe online. Talking to your children and encouraging responsible </a:t>
            </a:r>
            <a:r>
              <a:rPr dirty="0" err="1"/>
              <a:t>behaviour</a:t>
            </a:r>
            <a:r>
              <a:rPr dirty="0"/>
              <a:t> is critical. However, controls are a vital first step to helping to protect your child online.</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1	Set up home broadband parental controls</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These allow you to control what content is seen on any device connected to your broadband router, or hub.</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2	Set controls on your search engine</a:t>
            </a:r>
            <a:endParaRPr dirty="0">
              <a:solidFill>
                <a:srgbClr val="000000"/>
              </a:solidFill>
            </a:endParaRP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dirty="0"/>
              <a:t>	Encourage your child to use child-friendly search engines and activate and lock safe search settings.</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3	Make sure every device is protected</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Controls should be installed on every device your child uses – mobile phones, tablets and games consoles</a:t>
            </a:r>
            <a:r>
              <a:rPr dirty="0" smtClean="0"/>
              <a:t>.</a:t>
            </a:r>
            <a:endParaRPr dirty="0"/>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338554"/>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p:txBody>
      </p:sp>
      <p:sp>
        <p:nvSpPr>
          <p:cNvPr id="2" name="Rectangle 1"/>
          <p:cNvSpPr/>
          <p:nvPr/>
        </p:nvSpPr>
        <p:spPr>
          <a:xfrm>
            <a:off x="870858" y="644434"/>
            <a:ext cx="6966856" cy="5702822"/>
          </a:xfrm>
          <a:prstGeom prst="rect">
            <a:avLst/>
          </a:prstGeom>
        </p:spPr>
        <p:txBody>
          <a:bodyPr wrap="square">
            <a:spAutoFit/>
          </a:bodyPr>
          <a:lstStyle/>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4</a:t>
            </a:r>
            <a:r>
              <a:rPr lang="en-GB" sz="2800" dirty="0">
                <a:solidFill>
                  <a:srgbClr val="525455"/>
                </a:solidFill>
                <a:latin typeface="Century Gothic"/>
                <a:sym typeface="Century Gothic"/>
              </a:rPr>
              <a:t>	Privacy settings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Activate safety measures offered by different sites. Sites like Facebook have settings that help prevent your child seeing unsuitable advertising.</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5	</a:t>
            </a:r>
            <a:r>
              <a:rPr lang="en-GB" sz="2800" dirty="0">
                <a:solidFill>
                  <a:srgbClr val="525455"/>
                </a:solidFill>
                <a:latin typeface="Century Gothic"/>
                <a:sym typeface="Century Gothic"/>
              </a:rPr>
              <a:t>Block pop-ups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If you're worried about your children accessing inappropriate content through clicking on pop-ups, BBC </a:t>
            </a:r>
            <a:r>
              <a:rPr lang="en-GB" sz="2000" dirty="0" err="1">
                <a:solidFill>
                  <a:srgbClr val="525455"/>
                </a:solidFill>
                <a:latin typeface="Century Gothic"/>
                <a:sym typeface="Century Gothic"/>
              </a:rPr>
              <a:t>Webwise</a:t>
            </a:r>
            <a:r>
              <a:rPr lang="en-GB" sz="2000" dirty="0">
                <a:solidFill>
                  <a:srgbClr val="525455"/>
                </a:solidFill>
                <a:latin typeface="Century Gothic"/>
                <a:sym typeface="Century Gothic"/>
              </a:rPr>
              <a:t> has advice on how to stop these.</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6</a:t>
            </a:r>
            <a:r>
              <a:rPr lang="en-GB" sz="2800" dirty="0">
                <a:solidFill>
                  <a:srgbClr val="525455"/>
                </a:solidFill>
                <a:latin typeface="Century Gothic"/>
                <a:sym typeface="Century Gothic"/>
              </a:rPr>
              <a:t>	Keep talking</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Parental Controls are a really useful part of your toolkit to keep your children safer online, and can be adjusted as your child grows, but it's vitally important to remember to talk regularly to your children about what they are doing online.</a:t>
            </a: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You can find more tips on how to start these conversations at </a:t>
            </a:r>
            <a:r>
              <a:rPr lang="en-GB" sz="2000" u="sng" dirty="0">
                <a:solidFill>
                  <a:srgbClr val="2F7CA3"/>
                </a:solidFill>
                <a:uFill>
                  <a:solidFill>
                    <a:srgbClr val="2F7CA3"/>
                  </a:solidFill>
                </a:uFill>
                <a:latin typeface="Century Gothic"/>
                <a:sym typeface="Century Gothic"/>
                <a:hlinkClick r:id="rId2"/>
              </a:rPr>
              <a:t>internetmatters.org</a:t>
            </a:r>
            <a:r>
              <a:rPr lang="en-GB" sz="2000" dirty="0">
                <a:solidFill>
                  <a:srgbClr val="525455"/>
                </a:solidFill>
                <a:latin typeface="Century Gothic"/>
                <a:sym typeface="Century Gothic"/>
              </a:rPr>
              <a:t>.</a:t>
            </a:r>
          </a:p>
        </p:txBody>
      </p:sp>
    </p:spTree>
    <p:extLst>
      <p:ext uri="{BB962C8B-B14F-4D97-AF65-F5344CB8AC3E}">
        <p14:creationId xmlns:p14="http://schemas.microsoft.com/office/powerpoint/2010/main" val="3759793302"/>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p:cNvSpPr>
          <p:nvPr>
            <p:ph type="title" idx="4294967295"/>
          </p:nvPr>
        </p:nvSpPr>
        <p:spPr>
          <a:xfrm>
            <a:off x="0" y="228600"/>
            <a:ext cx="4821238" cy="1143000"/>
          </a:xfrm>
          <a:prstGeom prst="rect">
            <a:avLst/>
          </a:prstGeom>
        </p:spPr>
        <p:txBody>
          <a:bodyPr>
            <a:normAutofit/>
          </a:bodyPr>
          <a:lstStyle/>
          <a:p>
            <a:pPr defTabSz="859536">
              <a:defRPr sz="3384" b="1">
                <a:solidFill>
                  <a:srgbClr val="D60093"/>
                </a:solidFill>
                <a:latin typeface="Century Gothic"/>
                <a:ea typeface="Century Gothic"/>
                <a:cs typeface="Century Gothic"/>
                <a:sym typeface="Century Gothic"/>
              </a:defRPr>
            </a:pPr>
            <a:r>
              <a:t>Where to go for help!</a:t>
            </a:r>
            <a:br/>
            <a:endParaRPr/>
          </a:p>
        </p:txBody>
      </p:sp>
      <p:sp>
        <p:nvSpPr>
          <p:cNvPr id="182" name="Shape 182"/>
          <p:cNvSpPr/>
          <p:nvPr/>
        </p:nvSpPr>
        <p:spPr>
          <a:xfrm>
            <a:off x="179387" y="1667192"/>
            <a:ext cx="8785226" cy="5679441"/>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spAutoFit/>
          </a:bodyPr>
          <a:lstStyle/>
          <a:p>
            <a:pPr>
              <a:defRPr>
                <a:solidFill>
                  <a:srgbClr val="FFFFFF"/>
                </a:solidFill>
                <a:latin typeface="Century Gothic"/>
                <a:ea typeface="Century Gothic"/>
                <a:cs typeface="Century Gothic"/>
                <a:sym typeface="Century Gothic"/>
              </a:defRPr>
            </a:pPr>
            <a:r>
              <a:rPr dirty="0"/>
              <a:t>National </a:t>
            </a:r>
            <a:r>
              <a:rPr dirty="0" err="1"/>
              <a:t>organisations</a:t>
            </a:r>
            <a:r>
              <a:rPr dirty="0"/>
              <a:t> that support young people to stay safe online.</a:t>
            </a:r>
          </a:p>
          <a:p>
            <a:pPr>
              <a:defRPr b="1">
                <a:solidFill>
                  <a:srgbClr val="D60093"/>
                </a:solidFill>
                <a:latin typeface="Century Gothic"/>
                <a:ea typeface="Century Gothic"/>
                <a:cs typeface="Century Gothic"/>
                <a:sym typeface="Century Gothic"/>
              </a:defRPr>
            </a:pPr>
            <a:r>
              <a:rPr dirty="0"/>
              <a:t>CEOP-</a:t>
            </a:r>
            <a:r>
              <a:rPr b="0" dirty="0"/>
              <a:t> 		</a:t>
            </a:r>
            <a:r>
              <a:rPr b="0" u="sng" dirty="0">
                <a:solidFill>
                  <a:srgbClr val="0000FF"/>
                </a:solidFill>
                <a:uFill>
                  <a:solidFill>
                    <a:srgbClr val="0000FF"/>
                  </a:solidFill>
                </a:uFill>
                <a:hlinkClick r:id="rId3"/>
              </a:rPr>
              <a:t>www.ceop.police.uk</a:t>
            </a:r>
          </a:p>
          <a:p>
            <a:pPr>
              <a:defRPr b="1">
                <a:solidFill>
                  <a:srgbClr val="D60093"/>
                </a:solidFill>
                <a:latin typeface="Century Gothic"/>
                <a:ea typeface="Century Gothic"/>
                <a:cs typeface="Century Gothic"/>
                <a:sym typeface="Century Gothic"/>
              </a:defRPr>
            </a:pPr>
            <a:endParaRPr b="0" u="sng" dirty="0">
              <a:solidFill>
                <a:srgbClr val="0000FF"/>
              </a:solidFill>
              <a:uFill>
                <a:solidFill>
                  <a:srgbClr val="0000FF"/>
                </a:solidFill>
              </a:uFill>
              <a:hlinkClick r:id="rId3"/>
            </a:endParaRPr>
          </a:p>
          <a:p>
            <a:pPr>
              <a:defRPr b="1">
                <a:solidFill>
                  <a:srgbClr val="D60093"/>
                </a:solidFill>
                <a:latin typeface="Century Gothic"/>
                <a:ea typeface="Century Gothic"/>
                <a:cs typeface="Century Gothic"/>
                <a:sym typeface="Century Gothic"/>
              </a:defRPr>
            </a:pPr>
            <a:r>
              <a:rPr dirty="0" err="1"/>
              <a:t>Childnet</a:t>
            </a:r>
            <a:r>
              <a:rPr b="0" dirty="0"/>
              <a:t> -	</a:t>
            </a:r>
            <a:r>
              <a:rPr b="0" u="sng" dirty="0">
                <a:solidFill>
                  <a:srgbClr val="0000FF"/>
                </a:solidFill>
                <a:uFill>
                  <a:solidFill>
                    <a:srgbClr val="0000FF"/>
                  </a:solidFill>
                </a:uFill>
                <a:hlinkClick r:id="rId4"/>
              </a:rPr>
              <a:t>www.childnet.com</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NSPCC</a:t>
            </a:r>
            <a:r>
              <a:rPr b="0" dirty="0"/>
              <a:t> - 	</a:t>
            </a:r>
            <a:r>
              <a:rPr b="0" u="sng" dirty="0">
                <a:solidFill>
                  <a:srgbClr val="0000FF"/>
                </a:solidFill>
                <a:uFill>
                  <a:solidFill>
                    <a:srgbClr val="0000FF"/>
                  </a:solidFill>
                </a:uFill>
                <a:hlinkClick r:id="rId5"/>
              </a:rPr>
              <a:t>www.nspcc.org.uk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err="1"/>
              <a:t>Childline</a:t>
            </a:r>
            <a:r>
              <a:rPr b="0" dirty="0"/>
              <a:t> -	</a:t>
            </a:r>
            <a:r>
              <a:rPr b="0" u="sng" dirty="0">
                <a:solidFill>
                  <a:srgbClr val="0000FF"/>
                </a:solidFill>
                <a:uFill>
                  <a:solidFill>
                    <a:srgbClr val="0000FF"/>
                  </a:solidFill>
                </a:uFill>
                <a:hlinkClick r:id="rId6"/>
              </a:rPr>
              <a:t>www.childline.org.uk</a:t>
            </a:r>
          </a:p>
          <a:p>
            <a:pPr>
              <a:defRPr b="1">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Think U Know</a:t>
            </a:r>
            <a:r>
              <a:rPr b="0" dirty="0"/>
              <a:t> - 	</a:t>
            </a:r>
            <a:r>
              <a:rPr b="0" u="sng" dirty="0">
                <a:solidFill>
                  <a:srgbClr val="0000FF"/>
                </a:solidFill>
                <a:uFill>
                  <a:solidFill>
                    <a:srgbClr val="0000FF"/>
                  </a:solidFill>
                </a:uFill>
                <a:hlinkClick r:id="rId7"/>
              </a:rPr>
              <a:t>www.thinkuknow.org.uk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Ask About Games</a:t>
            </a:r>
            <a:r>
              <a:rPr b="0" dirty="0"/>
              <a:t> - </a:t>
            </a:r>
            <a:r>
              <a:rPr b="0" u="sng" dirty="0">
                <a:solidFill>
                  <a:srgbClr val="0000FF"/>
                </a:solidFill>
                <a:uFill>
                  <a:solidFill>
                    <a:srgbClr val="0000FF"/>
                  </a:solidFill>
                </a:uFill>
                <a:hlinkClick r:id="rId8"/>
              </a:rPr>
              <a:t>www.askaboutgames.com</a:t>
            </a:r>
            <a:endParaRPr dirty="0">
              <a:solidFill>
                <a:srgbClr val="00A98D"/>
              </a:solidFill>
            </a:endParaRP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Internet Matters</a:t>
            </a:r>
            <a:r>
              <a:rPr b="0" dirty="0"/>
              <a:t> - </a:t>
            </a:r>
            <a:r>
              <a:rPr b="0" u="sng" dirty="0">
                <a:solidFill>
                  <a:srgbClr val="0000FF"/>
                </a:solidFill>
                <a:uFill>
                  <a:solidFill>
                    <a:srgbClr val="0000FF"/>
                  </a:solidFill>
                </a:uFill>
                <a:hlinkClick r:id="rId9"/>
              </a:rPr>
              <a:t>www.internetmatters.org</a:t>
            </a:r>
            <a:endParaRPr u="sng" dirty="0">
              <a:solidFill>
                <a:srgbClr val="00A98D"/>
              </a:solidFill>
            </a:endParaRPr>
          </a:p>
          <a:p>
            <a:pPr>
              <a:defRPr u="sng">
                <a:solidFill>
                  <a:srgbClr val="00A98D"/>
                </a:solidFill>
                <a:latin typeface="Century Gothic"/>
                <a:ea typeface="Century Gothic"/>
                <a:cs typeface="Century Gothic"/>
                <a:sym typeface="Century Gothic"/>
              </a:defRPr>
            </a:pPr>
            <a:endParaRPr u="sng" dirty="0">
              <a:solidFill>
                <a:srgbClr val="00A98D"/>
              </a:solidFill>
            </a:endParaRPr>
          </a:p>
          <a:p>
            <a:pPr>
              <a:defRPr b="1">
                <a:solidFill>
                  <a:srgbClr val="D60093"/>
                </a:solidFill>
                <a:latin typeface="Century Gothic"/>
                <a:ea typeface="Century Gothic"/>
                <a:cs typeface="Century Gothic"/>
                <a:sym typeface="Century Gothic"/>
              </a:defRPr>
            </a:pPr>
            <a:r>
              <a:rPr dirty="0" err="1"/>
              <a:t>Barnardo’s</a:t>
            </a:r>
            <a:r>
              <a:rPr dirty="0"/>
              <a:t> </a:t>
            </a:r>
            <a:r>
              <a:rPr b="0" dirty="0"/>
              <a:t>- </a:t>
            </a:r>
            <a:r>
              <a:rPr b="0" dirty="0">
                <a:solidFill>
                  <a:srgbClr val="FF00FF"/>
                </a:solidFill>
              </a:rPr>
              <a:t> </a:t>
            </a:r>
            <a:r>
              <a:rPr b="0" dirty="0">
                <a:solidFill>
                  <a:srgbClr val="00A98D"/>
                </a:solidFill>
              </a:rPr>
              <a:t>       </a:t>
            </a:r>
            <a:r>
              <a:rPr b="0" u="sng" dirty="0">
                <a:solidFill>
                  <a:srgbClr val="0000FF"/>
                </a:solidFill>
              </a:rPr>
              <a:t>www.barnardos.org.uk</a:t>
            </a:r>
            <a:endParaRPr u="sng" dirty="0">
              <a:solidFill>
                <a:srgbClr val="0000FF"/>
              </a:solidFill>
            </a:endParaRPr>
          </a:p>
          <a:p>
            <a:pPr>
              <a:defRPr b="1">
                <a:latin typeface="Calibri"/>
                <a:ea typeface="Calibri"/>
                <a:cs typeface="Calibri"/>
                <a:sym typeface="Calibri"/>
              </a:defRPr>
            </a:pPr>
            <a:endParaRPr u="sng" dirty="0">
              <a:solidFill>
                <a:srgbClr val="0000FF"/>
              </a:solidFill>
            </a:endParaRPr>
          </a:p>
          <a:p>
            <a:pPr algn="ctr">
              <a:defRPr>
                <a:latin typeface="Calibri"/>
                <a:ea typeface="Calibri"/>
                <a:cs typeface="Calibri"/>
                <a:sym typeface="Calibri"/>
              </a:defRPr>
            </a:pPr>
            <a:endParaRPr b="1" dirty="0"/>
          </a:p>
          <a:p>
            <a:pPr lvl="1" indent="468312" algn="ctr">
              <a:defRPr sz="2000">
                <a:latin typeface="Calibri"/>
                <a:ea typeface="Calibri"/>
                <a:cs typeface="Calibri"/>
                <a:sym typeface="Calibri"/>
              </a:defRPr>
            </a:pPr>
            <a:endParaRPr b="1" dirty="0"/>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hape 189"/>
          <p:cNvSpPr>
            <a:spLocks noGrp="1"/>
          </p:cNvSpPr>
          <p:nvPr>
            <p:ph type="title" idx="4294967295"/>
          </p:nvPr>
        </p:nvSpPr>
        <p:spPr>
          <a:xfrm>
            <a:off x="0" y="274638"/>
            <a:ext cx="8229600" cy="777875"/>
          </a:xfrm>
          <a:prstGeom prst="rect">
            <a:avLst/>
          </a:prstGeom>
        </p:spPr>
        <p:txBody>
          <a:bodyPr>
            <a:normAutofit/>
          </a:bodyPr>
          <a:lstStyle>
            <a:lvl1pPr defTabSz="905255">
              <a:defRPr sz="4356">
                <a:latin typeface="Century Gothic"/>
                <a:ea typeface="Century Gothic"/>
                <a:cs typeface="Century Gothic"/>
                <a:sym typeface="Century Gothic"/>
              </a:defRPr>
            </a:lvl1pPr>
          </a:lstStyle>
          <a:p>
            <a:r>
              <a:t>More links &amp; guides for parents</a:t>
            </a:r>
          </a:p>
        </p:txBody>
      </p:sp>
      <p:sp>
        <p:nvSpPr>
          <p:cNvPr id="190" name="Shape 190"/>
          <p:cNvSpPr>
            <a:spLocks noGrp="1"/>
          </p:cNvSpPr>
          <p:nvPr>
            <p:ph type="body" sz="half" idx="4294967295"/>
          </p:nvPr>
        </p:nvSpPr>
        <p:spPr>
          <a:xfrm>
            <a:off x="0" y="1412875"/>
            <a:ext cx="4464050" cy="4924425"/>
          </a:xfrm>
          <a:prstGeom prst="rect">
            <a:avLst/>
          </a:prstGeom>
        </p:spPr>
        <p:txBody>
          <a:bodyPr>
            <a:normAutofit lnSpcReduction="10000"/>
          </a:bodyPr>
          <a:lstStyle/>
          <a:p>
            <a:pPr marL="329184" indent="-329184" defTabSz="877823">
              <a:lnSpc>
                <a:spcPct val="80000"/>
              </a:lnSpc>
              <a:spcBef>
                <a:spcPts val="300"/>
              </a:spcBef>
              <a:buChar char="•"/>
              <a:defRPr sz="1536"/>
            </a:pP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b="1"/>
            </a:pPr>
            <a:endParaRPr/>
          </a:p>
          <a:p>
            <a:pPr marL="329184" indent="-329184" defTabSz="877823">
              <a:lnSpc>
                <a:spcPct val="80000"/>
              </a:lnSpc>
              <a:spcBef>
                <a:spcPts val="300"/>
              </a:spcBef>
              <a:buChar char="•"/>
              <a:defRPr sz="1536" b="1"/>
            </a:pPr>
            <a:r>
              <a:rPr u="sng">
                <a:solidFill>
                  <a:srgbClr val="009999"/>
                </a:solidFill>
                <a:uFill>
                  <a:solidFill>
                    <a:srgbClr val="009999"/>
                  </a:solidFill>
                </a:uFill>
                <a:hlinkClick r:id="rId3"/>
              </a:rPr>
              <a:t>https://www.thinkuknow.co.uk/Teachers/blog/Dates/2015/2/BRAND-NEW-CEOP-RESOURCE-The-Thinkuknow-Toolkit/</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online guide </a:t>
            </a: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UK government Advice on child internet safety 1.0’ </a:t>
            </a:r>
            <a:r>
              <a:rPr u="sng">
                <a:solidFill>
                  <a:srgbClr val="009999"/>
                </a:solidFill>
                <a:uFill>
                  <a:solidFill>
                    <a:srgbClr val="009999"/>
                  </a:solidFill>
                </a:uFill>
                <a:hlinkClick r:id="rId4"/>
              </a:rPr>
              <a:t>http://media.education.gov.uk/assets/files/ukccis%20advice%20on%20child%20internet%20safety.pdf</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Parent help to understand the internet </a:t>
            </a:r>
            <a:r>
              <a:rPr u="sng">
                <a:solidFill>
                  <a:srgbClr val="009999"/>
                </a:solidFill>
                <a:uFill>
                  <a:solidFill>
                    <a:srgbClr val="009999"/>
                  </a:solidFill>
                </a:uFill>
                <a:hlinkClick r:id="rId5"/>
              </a:rPr>
              <a:t>http://www.bbc.co.uk/webwise/</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website </a:t>
            </a:r>
            <a:r>
              <a:rPr u="sng">
                <a:solidFill>
                  <a:srgbClr val="009999"/>
                </a:solidFill>
                <a:uFill>
                  <a:solidFill>
                    <a:srgbClr val="009999"/>
                  </a:solidFill>
                </a:uFill>
                <a:hlinkClick r:id="rId6"/>
              </a:rPr>
              <a:t>www.thinkuknow.co.uk</a:t>
            </a:r>
          </a:p>
          <a:p>
            <a:pPr marL="329184" indent="-329184" defTabSz="877823">
              <a:lnSpc>
                <a:spcPct val="80000"/>
              </a:lnSpc>
              <a:spcBef>
                <a:spcPts val="600"/>
              </a:spcBef>
              <a:buChar char="•"/>
              <a:defRPr sz="1536"/>
            </a:pPr>
            <a:endParaRPr u="sng">
              <a:solidFill>
                <a:srgbClr val="009999"/>
              </a:solidFill>
              <a:uFill>
                <a:solidFill>
                  <a:srgbClr val="009999"/>
                </a:solidFill>
              </a:uFill>
              <a:hlinkClick r:id="rId6"/>
            </a:endParaRPr>
          </a:p>
          <a:p>
            <a:pPr marL="329184" indent="-329184" defTabSz="877823">
              <a:lnSpc>
                <a:spcPct val="80000"/>
              </a:lnSpc>
              <a:spcBef>
                <a:spcPts val="300"/>
              </a:spcBef>
              <a:buChar char="•"/>
              <a:defRPr sz="1536"/>
            </a:pPr>
            <a:r>
              <a:rPr u="sng">
                <a:solidFill>
                  <a:srgbClr val="009999"/>
                </a:solidFill>
                <a:uFill>
                  <a:solidFill>
                    <a:srgbClr val="009999"/>
                  </a:solidFill>
                </a:uFill>
                <a:hlinkClick r:id="rId7"/>
              </a:rPr>
              <a:t>https://www.thinkuknow.co.uk/Teachers/Resources/</a:t>
            </a:r>
            <a:r>
              <a:t> </a:t>
            </a:r>
          </a:p>
        </p:txBody>
      </p:sp>
      <p:sp>
        <p:nvSpPr>
          <p:cNvPr id="191" name="Shape 191"/>
          <p:cNvSpPr/>
          <p:nvPr/>
        </p:nvSpPr>
        <p:spPr>
          <a:xfrm>
            <a:off x="4648200" y="1341437"/>
            <a:ext cx="4244975" cy="4899792"/>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lnSpcReduction="10000"/>
          </a:bodyPr>
          <a:lstStyle/>
          <a:p>
            <a:pPr marL="342900" indent="-342900">
              <a:lnSpc>
                <a:spcPct val="80000"/>
              </a:lnSpc>
              <a:spcBef>
                <a:spcPts val="600"/>
              </a:spcBef>
              <a:defRPr sz="1600"/>
            </a:pPr>
            <a:endParaRPr/>
          </a:p>
          <a:p>
            <a:pPr marL="342900" indent="-342900">
              <a:lnSpc>
                <a:spcPct val="80000"/>
              </a:lnSpc>
              <a:spcBef>
                <a:spcPts val="300"/>
              </a:spcBef>
              <a:buSzPct val="100000"/>
              <a:buChar char="•"/>
              <a:defRPr sz="1600"/>
            </a:pPr>
            <a:r>
              <a:t>Recent special on Newsround:</a:t>
            </a:r>
          </a:p>
          <a:p>
            <a:pPr marL="342900" indent="-342900">
              <a:lnSpc>
                <a:spcPct val="80000"/>
              </a:lnSpc>
              <a:spcBef>
                <a:spcPts val="300"/>
              </a:spcBef>
              <a:defRPr sz="1600"/>
            </a:pPr>
            <a:r>
              <a:rPr u="sng">
                <a:solidFill>
                  <a:srgbClr val="009999"/>
                </a:solidFill>
                <a:uFill>
                  <a:solidFill>
                    <a:srgbClr val="009999"/>
                  </a:solidFill>
                </a:uFill>
                <a:hlinkClick r:id="rId8"/>
              </a:rPr>
              <a:t>http://www.bbc.co.uk/newsround/13908828</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t>Staying safe videos and links </a:t>
            </a:r>
            <a:r>
              <a:rPr u="sng">
                <a:solidFill>
                  <a:srgbClr val="009999"/>
                </a:solidFill>
                <a:uFill>
                  <a:solidFill>
                    <a:srgbClr val="009999"/>
                  </a:solidFill>
                </a:uFill>
                <a:hlinkClick r:id="rId9"/>
              </a:rPr>
              <a:t>http://www.bbc.co.uk/cbbc/articles/stay-safe-useful-links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9"/>
            </a:endParaRPr>
          </a:p>
          <a:p>
            <a:pPr marL="342900" indent="-342900">
              <a:lnSpc>
                <a:spcPct val="80000"/>
              </a:lnSpc>
              <a:spcBef>
                <a:spcPts val="300"/>
              </a:spcBef>
              <a:buSzPct val="100000"/>
              <a:buChar char="•"/>
              <a:defRPr sz="1600" b="1"/>
            </a:pPr>
            <a:r>
              <a:t>BBC staying safe fun videos </a:t>
            </a:r>
            <a:r>
              <a:rPr u="sng">
                <a:solidFill>
                  <a:srgbClr val="009999"/>
                </a:solidFill>
                <a:uFill>
                  <a:solidFill>
                    <a:srgbClr val="009999"/>
                  </a:solidFill>
                </a:uFill>
                <a:hlinkClick r:id="rId10"/>
              </a:rPr>
              <a:t>http://www.bbc.co.uk/cbbc/topics/stay-safe</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b="1"/>
            </a:pPr>
            <a:r>
              <a:t>CEOP children’s games website </a:t>
            </a:r>
            <a:r>
              <a:rPr u="sng">
                <a:solidFill>
                  <a:srgbClr val="009999"/>
                </a:solidFill>
                <a:uFill>
                  <a:solidFill>
                    <a:srgbClr val="009999"/>
                  </a:solidFill>
                </a:uFill>
                <a:hlinkClick r:id="rId11"/>
              </a:rPr>
              <a:t>http://www.kidsmart.org.uk/</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1"/>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2"/>
              </a:rPr>
              <a:t>http://www.bbc.co.uk/newsround/31356817</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3"/>
              </a:rPr>
              <a:t>http://www.kidsmart.org.uk/teachers/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3"/>
            </a:endParaRPr>
          </a:p>
          <a:p>
            <a:pPr marL="342900" indent="-342900">
              <a:lnSpc>
                <a:spcPct val="80000"/>
              </a:lnSpc>
              <a:spcBef>
                <a:spcPts val="300"/>
              </a:spcBef>
              <a:buSzPct val="100000"/>
              <a:buChar char="•"/>
              <a:defRPr sz="1600"/>
            </a:pPr>
            <a:r>
              <a:t>http://www.kidsmart.org.uk/downloads/cn_A2posterPRIMARY.pdf </a:t>
            </a:r>
          </a:p>
        </p:txBody>
      </p:sp>
    </p:spTree>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Arial"/>
        <a:ea typeface="Arial"/>
        <a:cs typeface="Arial"/>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Flow</Template>
  <TotalTime>117</TotalTime>
  <Words>1733</Words>
  <Application>Microsoft Office PowerPoint</Application>
  <PresentationFormat>On-screen Show (4:3)</PresentationFormat>
  <Paragraphs>198</Paragraphs>
  <Slides>28</Slides>
  <Notes>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PowerPoint Presentation</vt:lpstr>
      <vt:lpstr>  Aims</vt:lpstr>
      <vt:lpstr>Why take it seriously?</vt:lpstr>
      <vt:lpstr>What do we know about our children?</vt:lpstr>
      <vt:lpstr>What children do online and through social networking  Children and young people go online to connect with friends and make new ones, to browse the internet for information, chat with others and play games.   They may:  - search for information or content on search engines like Google and Bing. - share images and watch videos through websites or mobile apps like Instagram, Pinterest, Vine and YouTube.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Gaming is a fun and sociable way to spend time, encouraging teamwork and developing skills.   All positive ideas, but there are a few things you need to be aware of: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to go for help! </vt:lpstr>
      <vt:lpstr>More links &amp; guides for parents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Bradshaw</dc:creator>
  <cp:lastModifiedBy>user</cp:lastModifiedBy>
  <cp:revision>17</cp:revision>
  <dcterms:modified xsi:type="dcterms:W3CDTF">2019-07-19T12:17:10Z</dcterms:modified>
</cp:coreProperties>
</file>