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3" r:id="rId5"/>
    <p:sldId id="266" r:id="rId6"/>
    <p:sldId id="265" r:id="rId7"/>
    <p:sldId id="267" r:id="rId8"/>
    <p:sldId id="268"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E9DDB2B-F1FE-419F-9DD0-F6435209DFD8}" type="datetimeFigureOut">
              <a:rPr lang="en-GB" smtClean="0"/>
              <a:t>25/06/2021</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510AD9B-76DC-4C57-9519-8D07CCD561C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510AD9B-76DC-4C57-9519-8D07CCD561C4}"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510AD9B-76DC-4C57-9519-8D07CCD561C4}"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510AD9B-76DC-4C57-9519-8D07CCD561C4}"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E510AD9B-76DC-4C57-9519-8D07CCD561C4}"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E510AD9B-76DC-4C57-9519-8D07CCD561C4}"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E510AD9B-76DC-4C57-9519-8D07CCD561C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E9DDB2B-F1FE-419F-9DD0-F6435209DFD8}" type="datetimeFigureOut">
              <a:rPr lang="en-GB" smtClean="0"/>
              <a:t>25/06/2021</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510AD9B-76DC-4C57-9519-8D07CCD561C4}"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E9DDB2B-F1FE-419F-9DD0-F6435209DFD8}" type="datetimeFigureOut">
              <a:rPr lang="en-GB" smtClean="0"/>
              <a:t>25/06/2021</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510AD9B-76DC-4C57-9519-8D07CCD561C4}"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510AD9B-76DC-4C57-9519-8D07CCD561C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E9DDB2B-F1FE-419F-9DD0-F6435209DFD8}" type="datetimeFigureOut">
              <a:rPr lang="en-GB" smtClean="0"/>
              <a:t>25/06/2021</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510AD9B-76DC-4C57-9519-8D07CCD561C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E9DDB2B-F1FE-419F-9DD0-F6435209DFD8}" type="datetimeFigureOut">
              <a:rPr lang="en-GB" smtClean="0"/>
              <a:t>25/06/2021</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510AD9B-76DC-4C57-9519-8D07CCD561C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
            </a:r>
            <a:br>
              <a:rPr lang="en-GB" dirty="0" smtClean="0"/>
            </a:br>
            <a:r>
              <a:rPr lang="en-GB" dirty="0" smtClean="0"/>
              <a:t>St Mary’s CE Primary School, Rawtenstall</a:t>
            </a:r>
            <a:endParaRPr lang="en-GB" dirty="0"/>
          </a:p>
        </p:txBody>
      </p:sp>
      <p:sp>
        <p:nvSpPr>
          <p:cNvPr id="3" name="Subtitle 2"/>
          <p:cNvSpPr>
            <a:spLocks noGrp="1"/>
          </p:cNvSpPr>
          <p:nvPr>
            <p:ph type="subTitle" idx="1"/>
          </p:nvPr>
        </p:nvSpPr>
        <p:spPr/>
        <p:txBody>
          <a:bodyPr>
            <a:normAutofit fontScale="92500"/>
          </a:bodyPr>
          <a:lstStyle/>
          <a:p>
            <a:endParaRPr lang="en-GB" dirty="0" smtClean="0"/>
          </a:p>
          <a:p>
            <a:r>
              <a:rPr lang="en-GB" b="1" dirty="0" smtClean="0"/>
              <a:t>Relationships and Health Education </a:t>
            </a:r>
            <a:r>
              <a:rPr lang="en-GB" b="1" dirty="0" smtClean="0"/>
              <a:t>Consultation</a:t>
            </a:r>
            <a:endParaRPr lang="en-GB" b="1" dirty="0"/>
          </a:p>
        </p:txBody>
      </p:sp>
      <p:pic>
        <p:nvPicPr>
          <p:cNvPr id="1026" name="Picture 2" descr="C:\Users\user\Desktop\SM201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8655" y="1"/>
            <a:ext cx="2336618" cy="2420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085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2000" b="1" dirty="0" smtClean="0">
                <a:latin typeface="Arial" panose="020B0604020202020204" pitchFamily="34" charset="0"/>
                <a:cs typeface="Arial" panose="020B0604020202020204" pitchFamily="34" charset="0"/>
              </a:rPr>
              <a:t>We want to</a:t>
            </a:r>
            <a:r>
              <a:rPr lang="en-GB" sz="2000" dirty="0" smtClean="0">
                <a:latin typeface="Arial" panose="020B0604020202020204" pitchFamily="34" charset="0"/>
                <a:cs typeface="Arial" panose="020B0604020202020204" pitchFamily="34" charset="0"/>
              </a:rPr>
              <a:t>:</a:t>
            </a: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Explain the changes to requirements for RHE being implemented from September 2021.</a:t>
            </a: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Get your views on our RHE curriculum</a:t>
            </a:r>
          </a:p>
          <a:p>
            <a:pPr marL="0" indent="0">
              <a:buNone/>
            </a:pPr>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Explain how we have updated our PSHE, PE and Computing curriculum to cover the new statutory elements of RHE.</a:t>
            </a:r>
            <a:endParaRPr lang="en-GB" sz="20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pPr algn="l"/>
            <a:r>
              <a:rPr lang="en-GB" dirty="0" smtClean="0"/>
              <a:t>Objectives</a:t>
            </a:r>
            <a:endParaRPr lang="en-GB" dirty="0"/>
          </a:p>
        </p:txBody>
      </p:sp>
    </p:spTree>
    <p:extLst>
      <p:ext uri="{BB962C8B-B14F-4D97-AF65-F5344CB8AC3E}">
        <p14:creationId xmlns:p14="http://schemas.microsoft.com/office/powerpoint/2010/main" val="4043015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1800" dirty="0" smtClean="0">
                <a:latin typeface="Arial" panose="020B0604020202020204" pitchFamily="34" charset="0"/>
                <a:cs typeface="Arial" panose="020B0604020202020204" pitchFamily="34" charset="0"/>
              </a:rPr>
              <a:t>We </a:t>
            </a:r>
            <a:r>
              <a:rPr lang="en-GB" sz="1800" b="1" dirty="0" smtClean="0">
                <a:latin typeface="Arial" panose="020B0604020202020204" pitchFamily="34" charset="0"/>
                <a:cs typeface="Arial" panose="020B0604020202020204" pitchFamily="34" charset="0"/>
              </a:rPr>
              <a:t>must</a:t>
            </a:r>
            <a:r>
              <a:rPr lang="en-GB" sz="1800" dirty="0" smtClean="0">
                <a:latin typeface="Arial" panose="020B0604020202020204" pitchFamily="34" charset="0"/>
                <a:cs typeface="Arial" panose="020B0604020202020204" pitchFamily="34" charset="0"/>
              </a:rPr>
              <a:t> provide the following to all pupils:</a:t>
            </a:r>
          </a:p>
          <a:p>
            <a:pPr>
              <a:buFont typeface="Wingdings" panose="05000000000000000000" pitchFamily="2" charset="2"/>
              <a:buChar char="Ø"/>
            </a:pPr>
            <a:r>
              <a:rPr lang="en-GB" sz="1800" dirty="0" smtClean="0">
                <a:latin typeface="Arial" panose="020B0604020202020204" pitchFamily="34" charset="0"/>
                <a:cs typeface="Arial" panose="020B0604020202020204" pitchFamily="34" charset="0"/>
              </a:rPr>
              <a:t>Relationships education</a:t>
            </a:r>
          </a:p>
          <a:p>
            <a:pPr>
              <a:buFont typeface="Wingdings" panose="05000000000000000000" pitchFamily="2" charset="2"/>
              <a:buChar char="Ø"/>
            </a:pPr>
            <a:r>
              <a:rPr lang="en-GB" sz="1800" dirty="0" smtClean="0">
                <a:latin typeface="Arial" panose="020B0604020202020204" pitchFamily="34" charset="0"/>
                <a:cs typeface="Arial" panose="020B0604020202020204" pitchFamily="34" charset="0"/>
              </a:rPr>
              <a:t>Health education</a:t>
            </a:r>
          </a:p>
          <a:p>
            <a:pPr>
              <a:buFont typeface="Wingdings" panose="05000000000000000000" pitchFamily="2" charset="2"/>
              <a:buChar char="Ø"/>
            </a:pPr>
            <a:endParaRPr lang="en-GB" sz="1800" dirty="0">
              <a:latin typeface="Arial" panose="020B0604020202020204" pitchFamily="34" charset="0"/>
              <a:cs typeface="Arial" panose="020B0604020202020204" pitchFamily="34" charset="0"/>
            </a:endParaRPr>
          </a:p>
          <a:p>
            <a:r>
              <a:rPr lang="en-GB" sz="1800" dirty="0" smtClean="0">
                <a:latin typeface="Arial" panose="020B0604020202020204" pitchFamily="34" charset="0"/>
                <a:cs typeface="Arial" panose="020B0604020202020204" pitchFamily="34" charset="0"/>
              </a:rPr>
              <a:t>The DFE have made it clear that schools should not just ‘teach to the guidance’, but see it as a basic requirement which forms part of broader PSHE education.</a:t>
            </a:r>
          </a:p>
          <a:p>
            <a:endParaRPr lang="en-GB" sz="1800" dirty="0">
              <a:latin typeface="Arial" panose="020B0604020202020204" pitchFamily="34" charset="0"/>
              <a:cs typeface="Arial" panose="020B0604020202020204" pitchFamily="34" charset="0"/>
            </a:endParaRPr>
          </a:p>
          <a:p>
            <a:r>
              <a:rPr lang="en-GB" sz="1800" b="1" dirty="0" smtClean="0">
                <a:latin typeface="Arial" panose="020B0604020202020204" pitchFamily="34" charset="0"/>
                <a:cs typeface="Arial" panose="020B0604020202020204" pitchFamily="34" charset="0"/>
              </a:rPr>
              <a:t>The statutory guidance outlines what schools must cover </a:t>
            </a:r>
            <a:r>
              <a:rPr lang="en-GB" sz="1800" dirty="0" smtClean="0">
                <a:latin typeface="Arial" panose="020B0604020202020204" pitchFamily="34" charset="0"/>
                <a:cs typeface="Arial" panose="020B0604020202020204" pitchFamily="34" charset="0"/>
              </a:rPr>
              <a:t>– though not everything that schools should cover.</a:t>
            </a:r>
          </a:p>
          <a:p>
            <a:endParaRPr lang="en-GB" sz="1800" dirty="0">
              <a:latin typeface="Arial" panose="020B0604020202020204" pitchFamily="34" charset="0"/>
              <a:cs typeface="Arial" panose="020B0604020202020204" pitchFamily="34" charset="0"/>
            </a:endParaRPr>
          </a:p>
          <a:p>
            <a:r>
              <a:rPr lang="en-GB" sz="1800" dirty="0" smtClean="0">
                <a:latin typeface="Arial" panose="020B0604020202020204" pitchFamily="34" charset="0"/>
                <a:cs typeface="Arial" panose="020B0604020202020204" pitchFamily="34" charset="0"/>
              </a:rPr>
              <a:t>The DFE says ‘All elements of PSHE are important and the government continues to recommend PSHE be taught in schools.’</a:t>
            </a:r>
          </a:p>
          <a:p>
            <a:endParaRPr lang="en-GB" sz="1800" dirty="0">
              <a:latin typeface="Arial" panose="020B0604020202020204" pitchFamily="34" charset="0"/>
              <a:cs typeface="Arial" panose="020B0604020202020204" pitchFamily="34" charset="0"/>
            </a:endParaRPr>
          </a:p>
          <a:p>
            <a:endParaRPr lang="en-GB" sz="1800" dirty="0" smtClean="0">
              <a:latin typeface="Arial" panose="020B0604020202020204" pitchFamily="34" charset="0"/>
              <a:cs typeface="Arial" panose="020B0604020202020204" pitchFamily="34" charset="0"/>
            </a:endParaRPr>
          </a:p>
          <a:p>
            <a:endParaRPr lang="en-GB" sz="2800" dirty="0"/>
          </a:p>
          <a:p>
            <a:endParaRPr lang="en-GB" sz="2800" dirty="0"/>
          </a:p>
        </p:txBody>
      </p:sp>
      <p:sp>
        <p:nvSpPr>
          <p:cNvPr id="2" name="Title 1"/>
          <p:cNvSpPr>
            <a:spLocks noGrp="1"/>
          </p:cNvSpPr>
          <p:nvPr>
            <p:ph type="title"/>
          </p:nvPr>
        </p:nvSpPr>
        <p:spPr/>
        <p:txBody>
          <a:bodyPr/>
          <a:lstStyle/>
          <a:p>
            <a:pPr algn="l"/>
            <a:r>
              <a:rPr lang="en-GB" dirty="0" smtClean="0"/>
              <a:t>What is new?</a:t>
            </a:r>
            <a:endParaRPr lang="en-GB" dirty="0"/>
          </a:p>
        </p:txBody>
      </p:sp>
    </p:spTree>
    <p:extLst>
      <p:ext uri="{BB962C8B-B14F-4D97-AF65-F5344CB8AC3E}">
        <p14:creationId xmlns:p14="http://schemas.microsoft.com/office/powerpoint/2010/main" val="3815759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2000" dirty="0" smtClean="0">
                <a:latin typeface="Arial" panose="020B0604020202020204" pitchFamily="34" charset="0"/>
                <a:cs typeface="Arial" panose="020B0604020202020204" pitchFamily="34" charset="0"/>
              </a:rPr>
              <a:t>These new statutory requirements do not extend to </a:t>
            </a:r>
            <a:r>
              <a:rPr lang="en-GB" sz="2000" b="1" dirty="0" smtClean="0">
                <a:latin typeface="Arial" panose="020B0604020202020204" pitchFamily="34" charset="0"/>
                <a:cs typeface="Arial" panose="020B0604020202020204" pitchFamily="34" charset="0"/>
              </a:rPr>
              <a:t>sex education </a:t>
            </a:r>
            <a:r>
              <a:rPr lang="en-GB" sz="2000" dirty="0" smtClean="0">
                <a:latin typeface="Arial" panose="020B0604020202020204" pitchFamily="34" charset="0"/>
                <a:cs typeface="Arial" panose="020B0604020202020204" pitchFamily="34" charset="0"/>
              </a:rPr>
              <a:t>at KS1 and KS2 (beyond the biological/reproductive aspects schools are already required to cover in Science). </a:t>
            </a:r>
          </a:p>
          <a:p>
            <a:endParaRPr lang="en-GB" sz="2000" b="1"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However, the DFE </a:t>
            </a:r>
            <a:r>
              <a:rPr lang="en-GB" sz="2000" b="1" dirty="0" smtClean="0">
                <a:latin typeface="Arial" panose="020B0604020202020204" pitchFamily="34" charset="0"/>
                <a:cs typeface="Arial" panose="020B0604020202020204" pitchFamily="34" charset="0"/>
              </a:rPr>
              <a:t>‘continue to recommend that all primary schools should have a sex education programme tailored to the age and the physical and emotional maturity of the pupils’</a:t>
            </a:r>
          </a:p>
          <a:p>
            <a:endParaRPr lang="en-GB" sz="2000" b="1"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Parents will continue to have the right to withdraw their child from sex education but </a:t>
            </a:r>
            <a:r>
              <a:rPr lang="en-GB" sz="2000" b="1" dirty="0" smtClean="0">
                <a:latin typeface="Arial" panose="020B0604020202020204" pitchFamily="34" charset="0"/>
                <a:cs typeface="Arial" panose="020B0604020202020204" pitchFamily="34" charset="0"/>
              </a:rPr>
              <a:t>not</a:t>
            </a:r>
            <a:r>
              <a:rPr lang="en-GB" sz="2000" dirty="0" smtClean="0">
                <a:latin typeface="Arial" panose="020B0604020202020204" pitchFamily="34" charset="0"/>
                <a:cs typeface="Arial" panose="020B0604020202020204" pitchFamily="34" charset="0"/>
              </a:rPr>
              <a:t> from statutory Relationships Education or Health Education.  </a:t>
            </a:r>
            <a:endParaRPr lang="en-GB" sz="20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lstStyle/>
          <a:p>
            <a:pPr algn="l"/>
            <a:r>
              <a:rPr lang="en-GB" dirty="0" smtClean="0"/>
              <a:t>What about Sex Education?</a:t>
            </a:r>
            <a:endParaRPr lang="en-GB" dirty="0"/>
          </a:p>
        </p:txBody>
      </p:sp>
    </p:spTree>
    <p:extLst>
      <p:ext uri="{BB962C8B-B14F-4D97-AF65-F5344CB8AC3E}">
        <p14:creationId xmlns:p14="http://schemas.microsoft.com/office/powerpoint/2010/main" val="42616760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Right of withdrawal</a:t>
            </a:r>
            <a:endParaRPr lang="en-GB" dirty="0"/>
          </a:p>
        </p:txBody>
      </p:sp>
      <p:sp>
        <p:nvSpPr>
          <p:cNvPr id="3" name="Text Placeholder 2"/>
          <p:cNvSpPr>
            <a:spLocks noGrp="1"/>
          </p:cNvSpPr>
          <p:nvPr>
            <p:ph type="body" idx="1"/>
          </p:nvPr>
        </p:nvSpPr>
        <p:spPr/>
        <p:txBody>
          <a:bodyPr/>
          <a:lstStyle/>
          <a:p>
            <a:r>
              <a:rPr lang="en-GB" dirty="0" smtClean="0"/>
              <a:t>Current Guidelines</a:t>
            </a:r>
            <a:endParaRPr lang="en-GB" dirty="0"/>
          </a:p>
        </p:txBody>
      </p:sp>
      <p:sp>
        <p:nvSpPr>
          <p:cNvPr id="5" name="Text Placeholder 4"/>
          <p:cNvSpPr>
            <a:spLocks noGrp="1"/>
          </p:cNvSpPr>
          <p:nvPr>
            <p:ph type="body" sz="half" idx="3"/>
          </p:nvPr>
        </p:nvSpPr>
        <p:spPr/>
        <p:txBody>
          <a:bodyPr/>
          <a:lstStyle/>
          <a:p>
            <a:r>
              <a:rPr lang="en-GB" dirty="0" smtClean="0"/>
              <a:t>Starting September 2021</a:t>
            </a:r>
            <a:endParaRPr lang="en-GB" dirty="0"/>
          </a:p>
        </p:txBody>
      </p:sp>
      <p:sp>
        <p:nvSpPr>
          <p:cNvPr id="4" name="Content Placeholder 3"/>
          <p:cNvSpPr>
            <a:spLocks noGrp="1"/>
          </p:cNvSpPr>
          <p:nvPr>
            <p:ph sz="quarter" idx="2"/>
          </p:nvPr>
        </p:nvSpPr>
        <p:spPr/>
        <p:txBody>
          <a:bodyPr>
            <a:normAutofit fontScale="92500" lnSpcReduction="10000"/>
          </a:bodyPr>
          <a:lstStyle/>
          <a:p>
            <a:r>
              <a:rPr lang="en-GB" sz="1600" dirty="0" smtClean="0">
                <a:latin typeface="Arial" panose="020B0604020202020204" pitchFamily="34" charset="0"/>
                <a:cs typeface="Arial" panose="020B0604020202020204" pitchFamily="34" charset="0"/>
              </a:rPr>
              <a:t>Under the current SRE guidance, until September 2021, parents can choose to withdraw their child from any or all aspects of Sex and Relationships Education that are not included in the statutory National Curriculum. </a:t>
            </a:r>
          </a:p>
          <a:p>
            <a:endParaRPr lang="en-GB" sz="1600" dirty="0">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This means that parents are not permitted to withdraw their child from elements of sex education (for example reproductive and biological aspects) that are within the science curriculum.</a:t>
            </a:r>
          </a:p>
          <a:p>
            <a:endParaRPr lang="en-GB" sz="1600" dirty="0">
              <a:latin typeface="Arial" panose="020B0604020202020204" pitchFamily="34" charset="0"/>
              <a:cs typeface="Arial" panose="020B0604020202020204" pitchFamily="34" charset="0"/>
            </a:endParaRPr>
          </a:p>
          <a:p>
            <a:r>
              <a:rPr lang="en-GB" sz="1600" dirty="0" smtClean="0">
                <a:latin typeface="Arial" panose="020B0604020202020204" pitchFamily="34" charset="0"/>
                <a:cs typeface="Arial" panose="020B0604020202020204" pitchFamily="34" charset="0"/>
              </a:rPr>
              <a:t>Schools must make alternative arrangements for pupils whose parents choose to withdraw from SRE</a:t>
            </a:r>
            <a:r>
              <a:rPr lang="en-GB" sz="1200" dirty="0" smtClean="0">
                <a:latin typeface="Arial" panose="020B0604020202020204" pitchFamily="34" charset="0"/>
                <a:cs typeface="Arial" panose="020B0604020202020204" pitchFamily="34" charset="0"/>
              </a:rPr>
              <a:t>.</a:t>
            </a:r>
            <a:endParaRPr lang="en-GB" sz="1200" dirty="0">
              <a:latin typeface="Arial" panose="020B0604020202020204" pitchFamily="34" charset="0"/>
              <a:cs typeface="Arial" panose="020B0604020202020204" pitchFamily="34" charset="0"/>
            </a:endParaRPr>
          </a:p>
        </p:txBody>
      </p:sp>
      <p:sp>
        <p:nvSpPr>
          <p:cNvPr id="6" name="Content Placeholder 5"/>
          <p:cNvSpPr>
            <a:spLocks noGrp="1"/>
          </p:cNvSpPr>
          <p:nvPr>
            <p:ph sz="quarter" idx="4"/>
          </p:nvPr>
        </p:nvSpPr>
        <p:spPr/>
        <p:txBody>
          <a:bodyPr>
            <a:normAutofit/>
          </a:bodyPr>
          <a:lstStyle/>
          <a:p>
            <a:r>
              <a:rPr lang="en-GB" sz="1400" dirty="0" smtClean="0">
                <a:latin typeface="Arial" panose="020B0604020202020204" pitchFamily="34" charset="0"/>
                <a:cs typeface="Arial" panose="020B0604020202020204" pitchFamily="34" charset="0"/>
              </a:rPr>
              <a:t>Parents will not be able to withdraw their child from any aspects of Relationships Education or Health Education.</a:t>
            </a:r>
          </a:p>
          <a:p>
            <a:endParaRPr lang="en-GB" sz="1400" dirty="0">
              <a:latin typeface="Arial" panose="020B0604020202020204" pitchFamily="34" charset="0"/>
              <a:cs typeface="Arial" panose="020B0604020202020204" pitchFamily="34" charset="0"/>
            </a:endParaRPr>
          </a:p>
          <a:p>
            <a:r>
              <a:rPr lang="en-GB" sz="1400" dirty="0" smtClean="0">
                <a:latin typeface="Arial" panose="020B0604020202020204" pitchFamily="34" charset="0"/>
                <a:cs typeface="Arial" panose="020B0604020202020204" pitchFamily="34" charset="0"/>
              </a:rPr>
              <a:t>Parents will be able to withdraw their child (following discussion with the school) from </a:t>
            </a:r>
            <a:r>
              <a:rPr lang="en-GB" sz="1400" b="1" dirty="0" smtClean="0">
                <a:latin typeface="Arial" panose="020B0604020202020204" pitchFamily="34" charset="0"/>
                <a:cs typeface="Arial" panose="020B0604020202020204" pitchFamily="34" charset="0"/>
              </a:rPr>
              <a:t>any or all aspects of Sex Education</a:t>
            </a:r>
            <a:r>
              <a:rPr lang="en-GB" sz="1400" dirty="0" smtClean="0">
                <a:latin typeface="Arial" panose="020B0604020202020204" pitchFamily="34" charset="0"/>
                <a:cs typeface="Arial" panose="020B0604020202020204" pitchFamily="34" charset="0"/>
              </a:rPr>
              <a:t>, other than those which are part of the science curriculum.</a:t>
            </a:r>
          </a:p>
          <a:p>
            <a:endParaRPr lang="en-GB" sz="1400" dirty="0">
              <a:latin typeface="Arial" panose="020B0604020202020204" pitchFamily="34" charset="0"/>
              <a:cs typeface="Arial" panose="020B0604020202020204" pitchFamily="34" charset="0"/>
            </a:endParaRPr>
          </a:p>
          <a:p>
            <a:r>
              <a:rPr lang="en-GB" sz="1400" dirty="0" smtClean="0">
                <a:latin typeface="Arial" panose="020B0604020202020204" pitchFamily="34" charset="0"/>
                <a:cs typeface="Arial" panose="020B0604020202020204" pitchFamily="34" charset="0"/>
              </a:rPr>
              <a:t>Where pupils are withdrawn from sex education, schools should document the process and will have to ‘ensure that the pupil receives appropriate, purposeful education during the period of withdrawal.’</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4948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smtClean="0"/>
          </a:p>
          <a:p>
            <a:r>
              <a:rPr lang="en-GB" dirty="0" smtClean="0"/>
              <a:t>Search ‘RSE FAQ’ on gov.uk</a:t>
            </a:r>
          </a:p>
          <a:p>
            <a:endParaRPr lang="en-GB" dirty="0"/>
          </a:p>
          <a:p>
            <a:r>
              <a:rPr lang="en-GB" dirty="0" smtClean="0"/>
              <a:t>Search ‘RSE Parent Guide’ on gov.uk </a:t>
            </a:r>
            <a:endParaRPr lang="en-GB" dirty="0"/>
          </a:p>
        </p:txBody>
      </p:sp>
      <p:sp>
        <p:nvSpPr>
          <p:cNvPr id="2" name="Title 1"/>
          <p:cNvSpPr>
            <a:spLocks noGrp="1"/>
          </p:cNvSpPr>
          <p:nvPr>
            <p:ph type="title"/>
          </p:nvPr>
        </p:nvSpPr>
        <p:spPr/>
        <p:txBody>
          <a:bodyPr/>
          <a:lstStyle/>
          <a:p>
            <a:r>
              <a:rPr lang="en-GB" dirty="0" smtClean="0"/>
              <a:t>For more information</a:t>
            </a:r>
            <a:endParaRPr lang="en-GB" dirty="0"/>
          </a:p>
        </p:txBody>
      </p:sp>
    </p:spTree>
    <p:extLst>
      <p:ext uri="{BB962C8B-B14F-4D97-AF65-F5344CB8AC3E}">
        <p14:creationId xmlns:p14="http://schemas.microsoft.com/office/powerpoint/2010/main" val="1170291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ctr"/>
            <a:r>
              <a:rPr lang="en-GB" dirty="0"/>
              <a:t>Please complete the parent consultation questionnaire </a:t>
            </a:r>
            <a:endParaRPr lang="en-GB" dirty="0" smtClean="0"/>
          </a:p>
          <a:p>
            <a:pPr algn="ctr"/>
            <a:endParaRPr lang="en-GB" dirty="0"/>
          </a:p>
          <a:p>
            <a:pPr algn="ctr"/>
            <a:endParaRPr lang="en-GB" dirty="0" smtClean="0"/>
          </a:p>
          <a:p>
            <a:pPr algn="ctr"/>
            <a:r>
              <a:rPr lang="en-GB" dirty="0" smtClean="0"/>
              <a:t>For reference:</a:t>
            </a:r>
          </a:p>
          <a:p>
            <a:pPr algn="ctr"/>
            <a:endParaRPr lang="en-GB" dirty="0"/>
          </a:p>
          <a:p>
            <a:pPr algn="ctr"/>
            <a:r>
              <a:rPr lang="en-GB" dirty="0" smtClean="0"/>
              <a:t>The PSHE/RHE policy can be viewed on the school website:</a:t>
            </a:r>
          </a:p>
          <a:p>
            <a:pPr marL="109728" indent="0" algn="ctr">
              <a:buNone/>
            </a:pPr>
            <a:endParaRPr lang="en-GB" dirty="0" smtClean="0"/>
          </a:p>
          <a:p>
            <a:pPr marL="109728" indent="0" algn="ctr">
              <a:buNone/>
            </a:pPr>
            <a:r>
              <a:rPr lang="en-GB" sz="1600" dirty="0">
                <a:solidFill>
                  <a:srgbClr val="0070C0"/>
                </a:solidFill>
                <a:latin typeface="Arial" panose="020B0604020202020204" pitchFamily="34" charset="0"/>
                <a:cs typeface="Arial" panose="020B0604020202020204" pitchFamily="34" charset="0"/>
              </a:rPr>
              <a:t>https://www.stmaryscep.org.uk/attachments/download.asp?file=237&amp;type=pdf</a:t>
            </a:r>
          </a:p>
        </p:txBody>
      </p:sp>
      <p:sp>
        <p:nvSpPr>
          <p:cNvPr id="3" name="Title 2"/>
          <p:cNvSpPr>
            <a:spLocks noGrp="1"/>
          </p:cNvSpPr>
          <p:nvPr>
            <p:ph type="title"/>
          </p:nvPr>
        </p:nvSpPr>
        <p:spPr/>
        <p:txBody>
          <a:bodyPr>
            <a:normAutofit/>
          </a:bodyPr>
          <a:lstStyle/>
          <a:p>
            <a:endParaRPr lang="en-GB" dirty="0"/>
          </a:p>
        </p:txBody>
      </p:sp>
    </p:spTree>
    <p:extLst>
      <p:ext uri="{BB962C8B-B14F-4D97-AF65-F5344CB8AC3E}">
        <p14:creationId xmlns:p14="http://schemas.microsoft.com/office/powerpoint/2010/main" val="1166261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r>
              <a:rPr lang="en-GB" dirty="0" smtClean="0"/>
              <a:t>Mr Neil </a:t>
            </a:r>
            <a:r>
              <a:rPr lang="en-GB" dirty="0" err="1" smtClean="0"/>
              <a:t>Gurman</a:t>
            </a:r>
            <a:r>
              <a:rPr lang="en-GB" dirty="0" smtClean="0"/>
              <a:t> (Headteacher)</a:t>
            </a:r>
          </a:p>
          <a:p>
            <a:endParaRPr lang="en-GB" dirty="0"/>
          </a:p>
          <a:p>
            <a:r>
              <a:rPr lang="en-GB" dirty="0" smtClean="0"/>
              <a:t>Mrs Catherine Waite (</a:t>
            </a:r>
            <a:r>
              <a:rPr lang="en-GB" dirty="0"/>
              <a:t>PSHE Subject </a:t>
            </a:r>
            <a:r>
              <a:rPr lang="en-GB" dirty="0" smtClean="0"/>
              <a:t>Leader</a:t>
            </a:r>
          </a:p>
          <a:p>
            <a:endParaRPr lang="en-GB" dirty="0"/>
          </a:p>
          <a:p>
            <a:r>
              <a:rPr lang="en-GB" b="1" dirty="0" smtClean="0"/>
              <a:t>head@rawtenstall-st-marys.lancs.sch.uk</a:t>
            </a:r>
            <a:endParaRPr lang="en-GB" b="1" dirty="0"/>
          </a:p>
        </p:txBody>
      </p:sp>
      <p:sp>
        <p:nvSpPr>
          <p:cNvPr id="3" name="Title 2"/>
          <p:cNvSpPr>
            <a:spLocks noGrp="1"/>
          </p:cNvSpPr>
          <p:nvPr>
            <p:ph type="title"/>
          </p:nvPr>
        </p:nvSpPr>
        <p:spPr/>
        <p:txBody>
          <a:bodyPr/>
          <a:lstStyle/>
          <a:p>
            <a:r>
              <a:rPr lang="en-GB" dirty="0" smtClean="0"/>
              <a:t>Any questions or concerns:</a:t>
            </a:r>
            <a:endParaRPr lang="en-GB" dirty="0"/>
          </a:p>
        </p:txBody>
      </p:sp>
    </p:spTree>
    <p:extLst>
      <p:ext uri="{BB962C8B-B14F-4D97-AF65-F5344CB8AC3E}">
        <p14:creationId xmlns:p14="http://schemas.microsoft.com/office/powerpoint/2010/main" val="9718778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31</TotalTime>
  <Words>466</Words>
  <Application>Microsoft Office PowerPoint</Application>
  <PresentationFormat>On-screen Show (4:3)</PresentationFormat>
  <Paragraphs>62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Concourse</vt:lpstr>
      <vt:lpstr> St Mary’s CE Primary School, Rawtenstall</vt:lpstr>
      <vt:lpstr>Objectives</vt:lpstr>
      <vt:lpstr>What is new?</vt:lpstr>
      <vt:lpstr>What about Sex Education?</vt:lpstr>
      <vt:lpstr>Right of withdrawal</vt:lpstr>
      <vt:lpstr>For more information</vt:lpstr>
      <vt:lpstr>PowerPoint Presentation</vt:lpstr>
      <vt:lpstr>Any questions or concerns: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St Mary’s CE Primary School, Rawtenstall</dc:title>
  <dc:creator>user</dc:creator>
  <cp:lastModifiedBy>user</cp:lastModifiedBy>
  <cp:revision>16</cp:revision>
  <dcterms:created xsi:type="dcterms:W3CDTF">2021-06-16T11:17:59Z</dcterms:created>
  <dcterms:modified xsi:type="dcterms:W3CDTF">2021-06-25T10:04:04Z</dcterms:modified>
</cp:coreProperties>
</file>